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9" r:id="rId3"/>
    <p:sldId id="257" r:id="rId4"/>
    <p:sldId id="258" r:id="rId5"/>
    <p:sldId id="259" r:id="rId6"/>
    <p:sldId id="260" r:id="rId7"/>
    <p:sldId id="261" r:id="rId8"/>
    <p:sldId id="262" r:id="rId9"/>
    <p:sldId id="263" r:id="rId10"/>
    <p:sldId id="265" r:id="rId11"/>
    <p:sldId id="266" r:id="rId12"/>
    <p:sldId id="267" r:id="rId13"/>
    <p:sldId id="264" r:id="rId14"/>
    <p:sldId id="268" r:id="rId15"/>
    <p:sldId id="269" r:id="rId16"/>
    <p:sldId id="270" r:id="rId17"/>
    <p:sldId id="271" r:id="rId18"/>
    <p:sldId id="272" r:id="rId19"/>
    <p:sldId id="274" r:id="rId20"/>
    <p:sldId id="275" r:id="rId21"/>
    <p:sldId id="276" r:id="rId22"/>
    <p:sldId id="277" r:id="rId23"/>
    <p:sldId id="278" r:id="rId24"/>
    <p:sldId id="273" r:id="rId25"/>
  </p:sldIdLst>
  <p:sldSz cx="18288000" cy="10287000"/>
  <p:notesSz cx="6858000" cy="9144000"/>
  <p:embeddedFontLst>
    <p:embeddedFont>
      <p:font typeface="Cabin" panose="020B0604020202020204" charset="0"/>
      <p:regular r:id="rId26"/>
    </p:embeddedFont>
    <p:embeddedFont>
      <p:font typeface="Cabin Bold" panose="020B0604020202020204" charset="0"/>
      <p:regular r:id="rId27"/>
    </p:embeddedFont>
    <p:embeddedFont>
      <p:font typeface="Cabin Medium" panose="020B0604020202020204" charset="0"/>
      <p:regular r:id="rId28"/>
    </p:embeddedFont>
    <p:embeddedFont>
      <p:font typeface="Cabin Semi-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slide" Target="slide14.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slide" Target="slide9.xml"/><Relationship Id="rId4" Type="http://schemas.openxmlformats.org/officeDocument/2006/relationships/slide" Target="slide4.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518952" y="1385253"/>
            <a:ext cx="10587664" cy="9168440"/>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t="-22139" b="-22139"/>
              </a:stretch>
            </a:blipFill>
          </p:spPr>
        </p:sp>
      </p:grpSp>
      <p:grpSp>
        <p:nvGrpSpPr>
          <p:cNvPr id="4" name="Group 4"/>
          <p:cNvGrpSpPr/>
          <p:nvPr/>
        </p:nvGrpSpPr>
        <p:grpSpPr>
          <a:xfrm>
            <a:off x="4401038" y="8697841"/>
            <a:ext cx="4742962" cy="4392438"/>
            <a:chOff x="0" y="0"/>
            <a:chExt cx="5800804" cy="5372100"/>
          </a:xfrm>
        </p:grpSpPr>
        <p:sp>
          <p:nvSpPr>
            <p:cNvPr id="5" name="Freeform 5"/>
            <p:cNvSpPr/>
            <p:nvPr/>
          </p:nvSpPr>
          <p:spPr>
            <a:xfrm>
              <a:off x="0" y="0"/>
              <a:ext cx="5800804" cy="5372100"/>
            </a:xfrm>
            <a:custGeom>
              <a:avLst/>
              <a:gdLst/>
              <a:ahLst/>
              <a:cxnLst/>
              <a:rect l="l" t="t" r="r" b="b"/>
              <a:pathLst>
                <a:path w="5800804" h="5372100">
                  <a:moveTo>
                    <a:pt x="4250134" y="0"/>
                  </a:moveTo>
                  <a:lnTo>
                    <a:pt x="1550670" y="0"/>
                  </a:lnTo>
                  <a:lnTo>
                    <a:pt x="0" y="2686050"/>
                  </a:lnTo>
                  <a:lnTo>
                    <a:pt x="1550670" y="5372100"/>
                  </a:lnTo>
                  <a:lnTo>
                    <a:pt x="4250134" y="5372100"/>
                  </a:lnTo>
                  <a:lnTo>
                    <a:pt x="5800804" y="2686050"/>
                  </a:lnTo>
                  <a:lnTo>
                    <a:pt x="4250134" y="0"/>
                  </a:lnTo>
                  <a:close/>
                </a:path>
              </a:pathLst>
            </a:custGeom>
            <a:solidFill>
              <a:srgbClr val="A066CB"/>
            </a:solidFill>
          </p:spPr>
        </p:sp>
      </p:grpSp>
      <p:grpSp>
        <p:nvGrpSpPr>
          <p:cNvPr id="6" name="Group 6"/>
          <p:cNvGrpSpPr/>
          <p:nvPr/>
        </p:nvGrpSpPr>
        <p:grpSpPr>
          <a:xfrm rot="-10800000">
            <a:off x="-2330296" y="-4328965"/>
            <a:ext cx="10210354" cy="6226137"/>
            <a:chOff x="0" y="0"/>
            <a:chExt cx="8809804" cy="5372100"/>
          </a:xfrm>
        </p:grpSpPr>
        <p:sp>
          <p:nvSpPr>
            <p:cNvPr id="7" name="Freeform 7"/>
            <p:cNvSpPr/>
            <p:nvPr/>
          </p:nvSpPr>
          <p:spPr>
            <a:xfrm>
              <a:off x="0" y="0"/>
              <a:ext cx="8809803" cy="5372100"/>
            </a:xfrm>
            <a:custGeom>
              <a:avLst/>
              <a:gdLst/>
              <a:ahLst/>
              <a:cxnLst/>
              <a:rect l="l" t="t" r="r" b="b"/>
              <a:pathLst>
                <a:path w="8809803" h="5372100">
                  <a:moveTo>
                    <a:pt x="7259134" y="0"/>
                  </a:moveTo>
                  <a:lnTo>
                    <a:pt x="1550670" y="0"/>
                  </a:lnTo>
                  <a:lnTo>
                    <a:pt x="0" y="2686050"/>
                  </a:lnTo>
                  <a:lnTo>
                    <a:pt x="1550670" y="5372100"/>
                  </a:lnTo>
                  <a:lnTo>
                    <a:pt x="7259134" y="5372100"/>
                  </a:lnTo>
                  <a:lnTo>
                    <a:pt x="8809803" y="2686050"/>
                  </a:lnTo>
                  <a:lnTo>
                    <a:pt x="7259134" y="0"/>
                  </a:lnTo>
                  <a:close/>
                </a:path>
              </a:pathLst>
            </a:custGeom>
            <a:solidFill>
              <a:srgbClr val="1836B2"/>
            </a:solidFill>
          </p:spPr>
        </p:sp>
      </p:grpSp>
      <p:sp>
        <p:nvSpPr>
          <p:cNvPr id="8" name="Freeform 8"/>
          <p:cNvSpPr/>
          <p:nvPr/>
        </p:nvSpPr>
        <p:spPr>
          <a:xfrm>
            <a:off x="7726231" y="663704"/>
            <a:ext cx="1121910" cy="1064376"/>
          </a:xfrm>
          <a:custGeom>
            <a:avLst/>
            <a:gdLst/>
            <a:ahLst/>
            <a:cxnLst/>
            <a:rect l="l" t="t" r="r" b="b"/>
            <a:pathLst>
              <a:path w="1121910" h="1064376">
                <a:moveTo>
                  <a:pt x="0" y="0"/>
                </a:moveTo>
                <a:lnTo>
                  <a:pt x="1121910" y="0"/>
                </a:lnTo>
                <a:lnTo>
                  <a:pt x="1121910" y="1064376"/>
                </a:lnTo>
                <a:lnTo>
                  <a:pt x="0" y="1064376"/>
                </a:lnTo>
                <a:lnTo>
                  <a:pt x="0" y="0"/>
                </a:lnTo>
                <a:close/>
              </a:path>
            </a:pathLst>
          </a:custGeom>
          <a:blipFill>
            <a:blip r:embed="rId3"/>
            <a:stretch>
              <a:fillRect/>
            </a:stretch>
          </a:blipFill>
        </p:spPr>
      </p:sp>
      <p:sp>
        <p:nvSpPr>
          <p:cNvPr id="9" name="TextBox 9"/>
          <p:cNvSpPr txBox="1"/>
          <p:nvPr/>
        </p:nvSpPr>
        <p:spPr>
          <a:xfrm>
            <a:off x="9144000" y="606554"/>
            <a:ext cx="8115300" cy="1136099"/>
          </a:xfrm>
          <a:prstGeom prst="rect">
            <a:avLst/>
          </a:prstGeom>
        </p:spPr>
        <p:txBody>
          <a:bodyPr lIns="0" tIns="0" rIns="0" bIns="0" rtlCol="0" anchor="t">
            <a:spAutoFit/>
          </a:bodyPr>
          <a:lstStyle/>
          <a:p>
            <a:pPr algn="ctr">
              <a:lnSpc>
                <a:spcPts val="4580"/>
              </a:lnSpc>
            </a:pPr>
            <a:r>
              <a:rPr lang="en-US" sz="3271" b="1">
                <a:solidFill>
                  <a:srgbClr val="000000"/>
                </a:solidFill>
                <a:latin typeface="Cabin Bold"/>
                <a:ea typeface="Cabin Bold"/>
                <a:cs typeface="Cabin Bold"/>
                <a:sym typeface="Cabin Bold"/>
              </a:rPr>
              <a:t>BỘ CÔNG THƯƠNG</a:t>
            </a:r>
          </a:p>
          <a:p>
            <a:pPr algn="ctr">
              <a:lnSpc>
                <a:spcPts val="4580"/>
              </a:lnSpc>
              <a:spcBef>
                <a:spcPct val="0"/>
              </a:spcBef>
            </a:pPr>
            <a:r>
              <a:rPr lang="en-US" sz="3271" b="1">
                <a:solidFill>
                  <a:srgbClr val="000000"/>
                </a:solidFill>
                <a:latin typeface="Cabin Bold"/>
                <a:ea typeface="Cabin Bold"/>
                <a:cs typeface="Cabin Bold"/>
                <a:sym typeface="Cabin Bold"/>
              </a:rPr>
              <a:t>Trường Đại học Kinh tế Kỹ thuật Công nghiệp</a:t>
            </a:r>
          </a:p>
        </p:txBody>
      </p:sp>
      <p:sp>
        <p:nvSpPr>
          <p:cNvPr id="10" name="TextBox 10"/>
          <p:cNvSpPr txBox="1"/>
          <p:nvPr/>
        </p:nvSpPr>
        <p:spPr>
          <a:xfrm>
            <a:off x="9144000" y="6601040"/>
            <a:ext cx="8115300" cy="3190875"/>
          </a:xfrm>
          <a:prstGeom prst="rect">
            <a:avLst/>
          </a:prstGeom>
        </p:spPr>
        <p:txBody>
          <a:bodyPr lIns="0" tIns="0" rIns="0" bIns="0" rtlCol="0" anchor="t">
            <a:spAutoFit/>
          </a:bodyPr>
          <a:lstStyle/>
          <a:p>
            <a:pPr marL="0" lvl="0" indent="0" algn="just">
              <a:lnSpc>
                <a:spcPts val="4200"/>
              </a:lnSpc>
              <a:spcBef>
                <a:spcPct val="0"/>
              </a:spcBef>
            </a:pPr>
            <a:r>
              <a:rPr lang="en-US" sz="3000" u="none">
                <a:solidFill>
                  <a:srgbClr val="000000"/>
                </a:solidFill>
                <a:latin typeface="Cabin"/>
                <a:ea typeface="Cabin"/>
                <a:cs typeface="Cabin"/>
                <a:sym typeface="Cabin"/>
              </a:rPr>
              <a:t>Giảng viên hướng dẫn: ThS.Hà Anh Dũng</a:t>
            </a:r>
          </a:p>
          <a:p>
            <a:pPr marL="0" lvl="0" indent="0" algn="just">
              <a:lnSpc>
                <a:spcPts val="4200"/>
              </a:lnSpc>
              <a:spcBef>
                <a:spcPct val="0"/>
              </a:spcBef>
            </a:pPr>
            <a:r>
              <a:rPr lang="en-US" sz="3000" u="none">
                <a:solidFill>
                  <a:srgbClr val="000000"/>
                </a:solidFill>
                <a:latin typeface="Cabin"/>
                <a:ea typeface="Cabin"/>
                <a:cs typeface="Cabin"/>
                <a:sym typeface="Cabin"/>
              </a:rPr>
              <a:t>Chủ nhiệm đề tài: Trần Đức Trung – DHKL16A2HN</a:t>
            </a:r>
          </a:p>
          <a:p>
            <a:pPr marL="0" lvl="0" indent="0" algn="just">
              <a:lnSpc>
                <a:spcPts val="4200"/>
              </a:lnSpc>
              <a:spcBef>
                <a:spcPct val="0"/>
              </a:spcBef>
            </a:pPr>
            <a:r>
              <a:rPr lang="en-US" sz="3000" u="none">
                <a:solidFill>
                  <a:srgbClr val="000000"/>
                </a:solidFill>
                <a:latin typeface="Cabin"/>
                <a:ea typeface="Cabin"/>
                <a:cs typeface="Cabin"/>
                <a:sym typeface="Cabin"/>
              </a:rPr>
              <a:t>Thành viên:</a:t>
            </a:r>
          </a:p>
          <a:p>
            <a:pPr marL="0" lvl="0" indent="0" algn="just">
              <a:lnSpc>
                <a:spcPts val="4200"/>
              </a:lnSpc>
              <a:spcBef>
                <a:spcPct val="0"/>
              </a:spcBef>
            </a:pPr>
            <a:r>
              <a:rPr lang="en-US" sz="3000" u="none">
                <a:solidFill>
                  <a:srgbClr val="000000"/>
                </a:solidFill>
                <a:latin typeface="Cabin"/>
                <a:ea typeface="Cabin"/>
                <a:cs typeface="Cabin"/>
                <a:sym typeface="Cabin"/>
              </a:rPr>
              <a:t>Khuất Thanh Phương – DHKL16A2HN</a:t>
            </a:r>
          </a:p>
          <a:p>
            <a:pPr marL="0" lvl="0" indent="0" algn="just">
              <a:lnSpc>
                <a:spcPts val="4200"/>
              </a:lnSpc>
              <a:spcBef>
                <a:spcPct val="0"/>
              </a:spcBef>
            </a:pPr>
            <a:r>
              <a:rPr lang="en-US" sz="3000" u="none">
                <a:solidFill>
                  <a:srgbClr val="000000"/>
                </a:solidFill>
                <a:latin typeface="Cabin"/>
                <a:ea typeface="Cabin"/>
                <a:cs typeface="Cabin"/>
                <a:sym typeface="Cabin"/>
              </a:rPr>
              <a:t>Đào Xuân Tâm – DHKL16A2HN</a:t>
            </a:r>
          </a:p>
          <a:p>
            <a:pPr marL="0" lvl="0" indent="0" algn="just">
              <a:lnSpc>
                <a:spcPts val="4200"/>
              </a:lnSpc>
              <a:spcBef>
                <a:spcPct val="0"/>
              </a:spcBef>
            </a:pPr>
            <a:r>
              <a:rPr lang="en-US" sz="3000" u="none">
                <a:solidFill>
                  <a:srgbClr val="000000"/>
                </a:solidFill>
                <a:latin typeface="Cabin"/>
                <a:ea typeface="Cabin"/>
                <a:cs typeface="Cabin"/>
                <a:sym typeface="Cabin"/>
              </a:rPr>
              <a:t>Đậu Thị Thảo – DHKL16A2HN</a:t>
            </a:r>
          </a:p>
        </p:txBody>
      </p:sp>
      <p:sp>
        <p:nvSpPr>
          <p:cNvPr id="11" name="TextBox 11"/>
          <p:cNvSpPr txBox="1"/>
          <p:nvPr/>
        </p:nvSpPr>
        <p:spPr>
          <a:xfrm>
            <a:off x="9144000" y="2940813"/>
            <a:ext cx="8115300" cy="2202687"/>
          </a:xfrm>
          <a:prstGeom prst="rect">
            <a:avLst/>
          </a:prstGeom>
        </p:spPr>
        <p:txBody>
          <a:bodyPr lIns="0" tIns="0" rIns="0" bIns="0" rtlCol="0" anchor="t">
            <a:spAutoFit/>
          </a:bodyPr>
          <a:lstStyle/>
          <a:p>
            <a:pPr algn="l">
              <a:lnSpc>
                <a:spcPts val="9680"/>
              </a:lnSpc>
            </a:pPr>
            <a:r>
              <a:rPr lang="en-US" sz="8000" b="1" spc="240">
                <a:solidFill>
                  <a:srgbClr val="1836B2"/>
                </a:solidFill>
                <a:latin typeface="Cabin Bold"/>
                <a:ea typeface="Cabin Bold"/>
                <a:cs typeface="Cabin Bold"/>
                <a:sym typeface="Cabin Bold"/>
              </a:rPr>
              <a:t>BÁO CÁO NCKH</a:t>
            </a:r>
          </a:p>
          <a:p>
            <a:pPr marL="0" lvl="0" indent="0" algn="l">
              <a:lnSpc>
                <a:spcPts val="3872"/>
              </a:lnSpc>
            </a:pPr>
            <a:r>
              <a:rPr lang="en-US" sz="3200" spc="96">
                <a:solidFill>
                  <a:srgbClr val="000000"/>
                </a:solidFill>
                <a:latin typeface="Cabin"/>
                <a:ea typeface="Cabin"/>
                <a:cs typeface="Cabin"/>
                <a:sym typeface="Cabin"/>
              </a:rPr>
              <a:t>NGHIÊN CỨU ỨNG DỤNG CỦA KHOA HỌC DỮ LIỆU TRONG THƯƠNG MẠI ĐIỆN TỬ</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19399" y="728153"/>
            <a:ext cx="12750567" cy="1629629"/>
            <a:chOff x="0" y="-84579"/>
            <a:chExt cx="17135912" cy="2172838"/>
          </a:xfrm>
        </p:grpSpPr>
        <p:sp>
          <p:nvSpPr>
            <p:cNvPr id="3" name="TextBox 3"/>
            <p:cNvSpPr txBox="1"/>
            <p:nvPr/>
          </p:nvSpPr>
          <p:spPr>
            <a:xfrm>
              <a:off x="8567956" y="-84579"/>
              <a:ext cx="8567956" cy="1171575"/>
            </a:xfrm>
            <a:prstGeom prst="rect">
              <a:avLst/>
            </a:prstGeom>
          </p:spPr>
          <p:txBody>
            <a:bodyPr lIns="0" tIns="0" rIns="0" bIns="0" rtlCol="0" anchor="t">
              <a:spAutoFit/>
            </a:bodyPr>
            <a:lstStyle/>
            <a:p>
              <a:pPr marL="0" lvl="0" indent="0" algn="l">
                <a:lnSpc>
                  <a:spcPts val="6600"/>
                </a:lnSpc>
                <a:spcBef>
                  <a:spcPct val="0"/>
                </a:spcBef>
              </a:pPr>
              <a:r>
                <a:rPr lang="en-US" sz="6000" b="1">
                  <a:solidFill>
                    <a:srgbClr val="1836B2"/>
                  </a:solidFill>
                  <a:latin typeface="Cabin" panose="020B0604020202020204" charset="0"/>
                  <a:ea typeface="Cabin Semi-Bold"/>
                  <a:cs typeface="Cabin Semi-Bold"/>
                  <a:sym typeface="Cabin Semi-Bold"/>
                </a:rPr>
                <a:t>2. Đặc trưng cơ bản</a:t>
              </a:r>
            </a:p>
          </p:txBody>
        </p:sp>
        <p:sp>
          <p:nvSpPr>
            <p:cNvPr id="4" name="TextBox 4"/>
            <p:cNvSpPr txBox="1"/>
            <p:nvPr/>
          </p:nvSpPr>
          <p:spPr>
            <a:xfrm>
              <a:off x="0" y="1440560"/>
              <a:ext cx="8567956" cy="647699"/>
            </a:xfrm>
            <a:prstGeom prst="rect">
              <a:avLst/>
            </a:prstGeom>
          </p:spPr>
          <p:txBody>
            <a:bodyPr lIns="0" tIns="0" rIns="0" bIns="0" rtlCol="0" anchor="t">
              <a:spAutoFit/>
            </a:bodyPr>
            <a:lstStyle/>
            <a:p>
              <a:pPr marL="0" lvl="0" indent="0" algn="l">
                <a:lnSpc>
                  <a:spcPts val="3900"/>
                </a:lnSpc>
                <a:spcBef>
                  <a:spcPct val="0"/>
                </a:spcBef>
              </a:pPr>
              <a:endParaRPr/>
            </a:p>
          </p:txBody>
        </p:sp>
      </p:grpSp>
      <p:grpSp>
        <p:nvGrpSpPr>
          <p:cNvPr id="5" name="Group 5"/>
          <p:cNvGrpSpPr/>
          <p:nvPr/>
        </p:nvGrpSpPr>
        <p:grpSpPr>
          <a:xfrm>
            <a:off x="-1726530" y="-229694"/>
            <a:ext cx="2755230" cy="6531045"/>
            <a:chOff x="0" y="0"/>
            <a:chExt cx="3673639" cy="8708060"/>
          </a:xfrm>
        </p:grpSpPr>
        <p:grpSp>
          <p:nvGrpSpPr>
            <p:cNvPr id="6" name="Group 6"/>
            <p:cNvGrpSpPr/>
            <p:nvPr/>
          </p:nvGrpSpPr>
          <p:grpSpPr>
            <a:xfrm rot="-5400000">
              <a:off x="-65231" y="4969189"/>
              <a:ext cx="3804101" cy="3673639"/>
              <a:chOff x="0" y="0"/>
              <a:chExt cx="5562879" cy="5372100"/>
            </a:xfrm>
          </p:grpSpPr>
          <p:sp>
            <p:nvSpPr>
              <p:cNvPr id="7" name="Freeform 7"/>
              <p:cNvSpPr/>
              <p:nvPr/>
            </p:nvSpPr>
            <p:spPr>
              <a:xfrm>
                <a:off x="0"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rgbClr val="86C7ED"/>
              </a:solidFill>
            </p:spPr>
          </p:sp>
        </p:grpSp>
        <p:grpSp>
          <p:nvGrpSpPr>
            <p:cNvPr id="8" name="Group 8"/>
            <p:cNvGrpSpPr/>
            <p:nvPr/>
          </p:nvGrpSpPr>
          <p:grpSpPr>
            <a:xfrm rot="-5400000">
              <a:off x="-65231" y="4969189"/>
              <a:ext cx="3804101" cy="3673639"/>
              <a:chOff x="0" y="0"/>
              <a:chExt cx="5562879" cy="5372100"/>
            </a:xfrm>
          </p:grpSpPr>
          <p:sp>
            <p:nvSpPr>
              <p:cNvPr id="9" name="Freeform 9"/>
              <p:cNvSpPr/>
              <p:nvPr/>
            </p:nvSpPr>
            <p:spPr>
              <a:xfrm>
                <a:off x="0"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rgbClr val="86C7ED"/>
              </a:solidFill>
            </p:spPr>
          </p:sp>
        </p:grpSp>
        <p:grpSp>
          <p:nvGrpSpPr>
            <p:cNvPr id="10" name="Group 10"/>
            <p:cNvGrpSpPr/>
            <p:nvPr/>
          </p:nvGrpSpPr>
          <p:grpSpPr>
            <a:xfrm rot="-5400000">
              <a:off x="-65231" y="2553759"/>
              <a:ext cx="3804101" cy="3673639"/>
              <a:chOff x="0" y="0"/>
              <a:chExt cx="5562879" cy="5372100"/>
            </a:xfrm>
          </p:grpSpPr>
          <p:sp>
            <p:nvSpPr>
              <p:cNvPr id="11" name="Freeform 11"/>
              <p:cNvSpPr/>
              <p:nvPr/>
            </p:nvSpPr>
            <p:spPr>
              <a:xfrm>
                <a:off x="0"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rgbClr val="A066CB"/>
              </a:solidFill>
            </p:spPr>
          </p:sp>
        </p:grpSp>
        <p:grpSp>
          <p:nvGrpSpPr>
            <p:cNvPr id="12" name="Group 12"/>
            <p:cNvGrpSpPr/>
            <p:nvPr/>
          </p:nvGrpSpPr>
          <p:grpSpPr>
            <a:xfrm rot="-5400000">
              <a:off x="-65231" y="65231"/>
              <a:ext cx="3804101" cy="3673639"/>
              <a:chOff x="0" y="0"/>
              <a:chExt cx="5562879" cy="5372100"/>
            </a:xfrm>
          </p:grpSpPr>
          <p:sp>
            <p:nvSpPr>
              <p:cNvPr id="13" name="Freeform 13"/>
              <p:cNvSpPr/>
              <p:nvPr/>
            </p:nvSpPr>
            <p:spPr>
              <a:xfrm>
                <a:off x="0"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rgbClr val="1836B2"/>
              </a:solidFill>
            </p:spPr>
          </p:sp>
        </p:grpSp>
      </p:grpSp>
      <p:sp>
        <p:nvSpPr>
          <p:cNvPr id="14" name="AutoShape 14"/>
          <p:cNvSpPr/>
          <p:nvPr/>
        </p:nvSpPr>
        <p:spPr>
          <a:xfrm flipV="1">
            <a:off x="9396609" y="3448274"/>
            <a:ext cx="2717598" cy="1916603"/>
          </a:xfrm>
          <a:prstGeom prst="line">
            <a:avLst/>
          </a:prstGeom>
          <a:ln w="38100" cap="flat">
            <a:solidFill>
              <a:srgbClr val="000000"/>
            </a:solidFill>
            <a:prstDash val="solid"/>
            <a:headEnd type="none" w="sm" len="sm"/>
            <a:tailEnd type="none" w="sm" len="sm"/>
          </a:ln>
        </p:spPr>
      </p:sp>
      <p:sp>
        <p:nvSpPr>
          <p:cNvPr id="17" name="TextBox 17"/>
          <p:cNvSpPr txBox="1"/>
          <p:nvPr/>
        </p:nvSpPr>
        <p:spPr>
          <a:xfrm>
            <a:off x="12347151" y="1933500"/>
            <a:ext cx="4406668" cy="3236123"/>
          </a:xfrm>
          <a:prstGeom prst="rect">
            <a:avLst/>
          </a:prstGeom>
        </p:spPr>
        <p:txBody>
          <a:bodyPr lIns="50800" tIns="50800" rIns="50800" bIns="50800" rtlCol="0" anchor="ctr"/>
          <a:lstStyle/>
          <a:p>
            <a:pPr algn="l">
              <a:lnSpc>
                <a:spcPts val="3899"/>
              </a:lnSpc>
            </a:pPr>
            <a:r>
              <a:rPr lang="en-US" sz="2999" spc="-59">
                <a:solidFill>
                  <a:srgbClr val="000000"/>
                </a:solidFill>
                <a:latin typeface="Cabin"/>
                <a:ea typeface="Cabin"/>
                <a:cs typeface="Cabin"/>
                <a:sym typeface="Cabin"/>
              </a:rPr>
              <a:t>Đối với khoa học dữ liệu:</a:t>
            </a:r>
          </a:p>
          <a:p>
            <a:pPr marL="647697" lvl="1" indent="-323848" algn="l">
              <a:lnSpc>
                <a:spcPts val="3899"/>
              </a:lnSpc>
              <a:buFont typeface="Arial"/>
              <a:buChar char="•"/>
            </a:pPr>
            <a:r>
              <a:rPr lang="en-US" sz="2999" spc="-59">
                <a:solidFill>
                  <a:srgbClr val="000000"/>
                </a:solidFill>
                <a:latin typeface="Cabin"/>
                <a:ea typeface="Cabin"/>
                <a:cs typeface="Cabin"/>
                <a:sym typeface="Cabin"/>
              </a:rPr>
              <a:t>Khối lượng</a:t>
            </a:r>
          </a:p>
          <a:p>
            <a:pPr marL="647697" lvl="1" indent="-323848" algn="l">
              <a:lnSpc>
                <a:spcPts val="3899"/>
              </a:lnSpc>
              <a:buFont typeface="Arial"/>
              <a:buChar char="•"/>
            </a:pPr>
            <a:r>
              <a:rPr lang="en-US" sz="2999" spc="-59">
                <a:solidFill>
                  <a:srgbClr val="000000"/>
                </a:solidFill>
                <a:latin typeface="Cabin"/>
                <a:ea typeface="Cabin"/>
                <a:cs typeface="Cabin"/>
                <a:sym typeface="Cabin"/>
              </a:rPr>
              <a:t>Vận tốc</a:t>
            </a:r>
          </a:p>
          <a:p>
            <a:pPr marL="647697" lvl="1" indent="-323848" algn="l">
              <a:lnSpc>
                <a:spcPts val="3899"/>
              </a:lnSpc>
              <a:buFont typeface="Arial"/>
              <a:buChar char="•"/>
            </a:pPr>
            <a:r>
              <a:rPr lang="en-US" sz="2999" spc="-59">
                <a:solidFill>
                  <a:srgbClr val="000000"/>
                </a:solidFill>
                <a:latin typeface="Cabin"/>
                <a:ea typeface="Cabin"/>
                <a:cs typeface="Cabin"/>
                <a:sym typeface="Cabin"/>
              </a:rPr>
              <a:t>Tính đa dạng</a:t>
            </a:r>
          </a:p>
          <a:p>
            <a:pPr marL="647697" lvl="1" indent="-323848" algn="l">
              <a:lnSpc>
                <a:spcPts val="3899"/>
              </a:lnSpc>
              <a:buFont typeface="Arial"/>
              <a:buChar char="•"/>
            </a:pPr>
            <a:r>
              <a:rPr lang="en-US" sz="2999" spc="-59">
                <a:solidFill>
                  <a:srgbClr val="000000"/>
                </a:solidFill>
                <a:latin typeface="Cabin"/>
                <a:ea typeface="Cabin"/>
                <a:cs typeface="Cabin"/>
                <a:sym typeface="Cabin"/>
              </a:rPr>
              <a:t>Tính xác thực</a:t>
            </a:r>
          </a:p>
          <a:p>
            <a:pPr marL="647697" lvl="1" indent="-323848" algn="l">
              <a:lnSpc>
                <a:spcPts val="3899"/>
              </a:lnSpc>
              <a:buFont typeface="Arial"/>
              <a:buChar char="•"/>
            </a:pPr>
            <a:r>
              <a:rPr lang="en-US" sz="2999" spc="-59">
                <a:solidFill>
                  <a:srgbClr val="000000"/>
                </a:solidFill>
                <a:latin typeface="Cabin"/>
                <a:ea typeface="Cabin"/>
                <a:cs typeface="Cabin"/>
                <a:sym typeface="Cabin"/>
              </a:rPr>
              <a:t>Giá trị</a:t>
            </a:r>
          </a:p>
        </p:txBody>
      </p:sp>
      <p:sp>
        <p:nvSpPr>
          <p:cNvPr id="18" name="AutoShape 18"/>
          <p:cNvSpPr/>
          <p:nvPr/>
        </p:nvSpPr>
        <p:spPr>
          <a:xfrm>
            <a:off x="9386899" y="5364877"/>
            <a:ext cx="2727308" cy="2452490"/>
          </a:xfrm>
          <a:prstGeom prst="line">
            <a:avLst/>
          </a:prstGeom>
          <a:ln w="38100" cap="flat">
            <a:solidFill>
              <a:srgbClr val="000000"/>
            </a:solidFill>
            <a:prstDash val="solid"/>
            <a:headEnd type="none" w="sm" len="sm"/>
            <a:tailEnd type="none" w="sm" len="sm"/>
          </a:ln>
        </p:spPr>
      </p:sp>
      <p:sp>
        <p:nvSpPr>
          <p:cNvPr id="21" name="TextBox 21"/>
          <p:cNvSpPr txBox="1"/>
          <p:nvPr/>
        </p:nvSpPr>
        <p:spPr>
          <a:xfrm>
            <a:off x="12320112" y="5496288"/>
            <a:ext cx="5298302" cy="4207674"/>
          </a:xfrm>
          <a:prstGeom prst="rect">
            <a:avLst/>
          </a:prstGeom>
        </p:spPr>
        <p:txBody>
          <a:bodyPr lIns="50800" tIns="50800" rIns="50800" bIns="50800" rtlCol="0" anchor="ctr"/>
          <a:lstStyle/>
          <a:p>
            <a:pPr algn="l">
              <a:lnSpc>
                <a:spcPts val="3899"/>
              </a:lnSpc>
            </a:pPr>
            <a:r>
              <a:rPr lang="en-US" sz="2999" spc="-59">
                <a:solidFill>
                  <a:srgbClr val="000000"/>
                </a:solidFill>
                <a:latin typeface="Cabin"/>
                <a:ea typeface="Cabin"/>
                <a:cs typeface="Cabin"/>
                <a:sym typeface="Cabin"/>
              </a:rPr>
              <a:t>Đối với marketing:</a:t>
            </a:r>
          </a:p>
          <a:p>
            <a:pPr marL="647697" lvl="1" indent="-323848" algn="l">
              <a:lnSpc>
                <a:spcPts val="3899"/>
              </a:lnSpc>
              <a:buFont typeface="Arial"/>
              <a:buChar char="•"/>
            </a:pPr>
            <a:r>
              <a:rPr lang="en-US" sz="2999" spc="-59">
                <a:solidFill>
                  <a:srgbClr val="000000"/>
                </a:solidFill>
                <a:latin typeface="Cabin"/>
                <a:ea typeface="Cabin"/>
                <a:cs typeface="Cabin"/>
                <a:sym typeface="Cabin"/>
              </a:rPr>
              <a:t>Cần thiết</a:t>
            </a:r>
          </a:p>
          <a:p>
            <a:pPr marL="647697" lvl="1" indent="-323848" algn="l">
              <a:lnSpc>
                <a:spcPts val="3899"/>
              </a:lnSpc>
              <a:buFont typeface="Arial"/>
              <a:buChar char="•"/>
            </a:pPr>
            <a:r>
              <a:rPr lang="en-US" sz="2999" spc="-59">
                <a:solidFill>
                  <a:srgbClr val="000000"/>
                </a:solidFill>
                <a:latin typeface="Cabin"/>
                <a:ea typeface="Cabin"/>
                <a:cs typeface="Cabin"/>
                <a:sym typeface="Cabin"/>
              </a:rPr>
              <a:t>Mong muốn </a:t>
            </a:r>
          </a:p>
          <a:p>
            <a:pPr marL="647697" lvl="1" indent="-323848" algn="l">
              <a:lnSpc>
                <a:spcPts val="3899"/>
              </a:lnSpc>
              <a:buFont typeface="Arial"/>
              <a:buChar char="•"/>
            </a:pPr>
            <a:r>
              <a:rPr lang="en-US" sz="2999" spc="-59">
                <a:solidFill>
                  <a:srgbClr val="000000"/>
                </a:solidFill>
                <a:latin typeface="Cabin"/>
                <a:ea typeface="Cabin"/>
                <a:cs typeface="Cabin"/>
                <a:sym typeface="Cabin"/>
              </a:rPr>
              <a:t>Nhu cầu</a:t>
            </a:r>
          </a:p>
          <a:p>
            <a:pPr marL="647697" lvl="1" indent="-323848" algn="l">
              <a:lnSpc>
                <a:spcPts val="3899"/>
              </a:lnSpc>
              <a:buFont typeface="Arial"/>
              <a:buChar char="•"/>
            </a:pPr>
            <a:r>
              <a:rPr lang="en-US" sz="2999" spc="-59">
                <a:solidFill>
                  <a:srgbClr val="000000"/>
                </a:solidFill>
                <a:latin typeface="Cabin"/>
                <a:ea typeface="Cabin"/>
                <a:cs typeface="Cabin"/>
                <a:sym typeface="Cabin"/>
              </a:rPr>
              <a:t>Sản phẩm</a:t>
            </a:r>
          </a:p>
          <a:p>
            <a:pPr marL="647697" lvl="1" indent="-323848" algn="l">
              <a:lnSpc>
                <a:spcPts val="3899"/>
              </a:lnSpc>
              <a:buFont typeface="Arial"/>
              <a:buChar char="•"/>
            </a:pPr>
            <a:r>
              <a:rPr lang="en-US" sz="2999" spc="-59">
                <a:solidFill>
                  <a:srgbClr val="000000"/>
                </a:solidFill>
                <a:latin typeface="Cabin"/>
                <a:ea typeface="Cabin"/>
                <a:cs typeface="Cabin"/>
                <a:sym typeface="Cabin"/>
              </a:rPr>
              <a:t>Lợi ích</a:t>
            </a:r>
          </a:p>
          <a:p>
            <a:pPr marL="647697" lvl="1" indent="-323848" algn="l">
              <a:lnSpc>
                <a:spcPts val="3899"/>
              </a:lnSpc>
              <a:buFont typeface="Arial"/>
              <a:buChar char="•"/>
            </a:pPr>
            <a:r>
              <a:rPr lang="en-US" sz="2999" spc="-59">
                <a:solidFill>
                  <a:srgbClr val="000000"/>
                </a:solidFill>
                <a:latin typeface="Cabin"/>
                <a:ea typeface="Cabin"/>
                <a:cs typeface="Cabin"/>
                <a:sym typeface="Cabin"/>
              </a:rPr>
              <a:t>Chi phí</a:t>
            </a:r>
          </a:p>
          <a:p>
            <a:pPr marL="647697" lvl="1" indent="-323848" algn="l">
              <a:lnSpc>
                <a:spcPts val="3899"/>
              </a:lnSpc>
              <a:buFont typeface="Arial"/>
              <a:buChar char="•"/>
            </a:pPr>
            <a:r>
              <a:rPr lang="en-US" sz="2999" spc="-59">
                <a:solidFill>
                  <a:srgbClr val="000000"/>
                </a:solidFill>
                <a:latin typeface="Cabin"/>
                <a:ea typeface="Cabin"/>
                <a:cs typeface="Cabin"/>
                <a:sym typeface="Cabin"/>
              </a:rPr>
              <a:t>Sự thỏa mãn của khách hàng</a:t>
            </a:r>
          </a:p>
        </p:txBody>
      </p:sp>
      <p:sp>
        <p:nvSpPr>
          <p:cNvPr id="34" name="TextBox 33">
            <a:extLst>
              <a:ext uri="{FF2B5EF4-FFF2-40B4-BE49-F238E27FC236}">
                <a16:creationId xmlns:a16="http://schemas.microsoft.com/office/drawing/2014/main" id="{8C4EF3D3-8A50-898D-F4CE-FCAD4B6E6678}"/>
              </a:ext>
            </a:extLst>
          </p:cNvPr>
          <p:cNvSpPr txBox="1"/>
          <p:nvPr/>
        </p:nvSpPr>
        <p:spPr>
          <a:xfrm>
            <a:off x="1036074" y="621038"/>
            <a:ext cx="6375284" cy="1015663"/>
          </a:xfrm>
          <a:prstGeom prst="rect">
            <a:avLst/>
          </a:prstGeom>
          <a:noFill/>
        </p:spPr>
        <p:txBody>
          <a:bodyPr wrap="square" rtlCol="0">
            <a:spAutoFit/>
          </a:bodyPr>
          <a:lstStyle/>
          <a:p>
            <a:r>
              <a:rPr lang="en-US" sz="6000" b="1" spc="-119">
                <a:solidFill>
                  <a:srgbClr val="1836B2"/>
                </a:solidFill>
                <a:latin typeface="Cabin" panose="020B0604020202020204" charset="0"/>
                <a:ea typeface="Cabin Medium"/>
                <a:cs typeface="Cabin Medium"/>
                <a:sym typeface="Cabin Medium"/>
              </a:rPr>
              <a:t> 1. Khái niệm cơ bản</a:t>
            </a:r>
          </a:p>
        </p:txBody>
      </p:sp>
      <p:sp>
        <p:nvSpPr>
          <p:cNvPr id="35" name="AutoShape 14">
            <a:extLst>
              <a:ext uri="{FF2B5EF4-FFF2-40B4-BE49-F238E27FC236}">
                <a16:creationId xmlns:a16="http://schemas.microsoft.com/office/drawing/2014/main" id="{F2E9EBB2-AC77-8B93-AC3B-051CA835EA6A}"/>
              </a:ext>
            </a:extLst>
          </p:cNvPr>
          <p:cNvSpPr/>
          <p:nvPr/>
        </p:nvSpPr>
        <p:spPr>
          <a:xfrm flipH="1" flipV="1">
            <a:off x="8712141" y="728153"/>
            <a:ext cx="76200" cy="9139748"/>
          </a:xfrm>
          <a:prstGeom prst="line">
            <a:avLst/>
          </a:prstGeom>
          <a:ln w="38100" cap="flat">
            <a:solidFill>
              <a:schemeClr val="tx2"/>
            </a:solidFill>
            <a:prstDash val="solid"/>
            <a:headEnd type="none" w="sm" len="sm"/>
            <a:tailEnd type="none" w="sm" len="sm"/>
          </a:ln>
        </p:spPr>
      </p:sp>
      <p:sp>
        <p:nvSpPr>
          <p:cNvPr id="36" name="TextBox 35">
            <a:extLst>
              <a:ext uri="{FF2B5EF4-FFF2-40B4-BE49-F238E27FC236}">
                <a16:creationId xmlns:a16="http://schemas.microsoft.com/office/drawing/2014/main" id="{B78A96FB-7474-A4FB-C63D-1A076B778BD3}"/>
              </a:ext>
            </a:extLst>
          </p:cNvPr>
          <p:cNvSpPr txBox="1"/>
          <p:nvPr/>
        </p:nvSpPr>
        <p:spPr>
          <a:xfrm>
            <a:off x="1283767" y="1591049"/>
            <a:ext cx="7277100" cy="7772705"/>
          </a:xfrm>
          <a:prstGeom prst="rect">
            <a:avLst/>
          </a:prstGeom>
          <a:noFill/>
        </p:spPr>
        <p:txBody>
          <a:bodyPr wrap="square" rtlCol="0">
            <a:spAutoFit/>
          </a:bodyPr>
          <a:lstStyle/>
          <a:p>
            <a:pPr algn="l">
              <a:lnSpc>
                <a:spcPts val="7000"/>
              </a:lnSpc>
            </a:pPr>
            <a:r>
              <a:rPr lang="en-US" sz="3000">
                <a:latin typeface="Cabin"/>
                <a:ea typeface="Cabin"/>
                <a:cs typeface="Cabin"/>
                <a:sym typeface="Cabin"/>
              </a:rPr>
              <a:t>Marketing là gì?</a:t>
            </a:r>
          </a:p>
          <a:p>
            <a:pPr algn="l">
              <a:lnSpc>
                <a:spcPts val="4199"/>
              </a:lnSpc>
            </a:pPr>
            <a:r>
              <a:rPr lang="en-US" sz="3000">
                <a:latin typeface="Cabin"/>
                <a:ea typeface="Cabin"/>
                <a:cs typeface="Cabin"/>
                <a:sym typeface="Cabin"/>
              </a:rPr>
              <a:t>Tập hợp tất cả các hoạt động quảng bá, tiếp thị, thu hút và chăm sóc khách hàng, nhằm đưa sản phầm hoặc dịch vụ từ nơi sản suất đến tay người tiêu dùng và duy trì mối quan hệ với khách hàng.</a:t>
            </a:r>
          </a:p>
          <a:p>
            <a:pPr algn="l">
              <a:lnSpc>
                <a:spcPts val="6999"/>
              </a:lnSpc>
            </a:pPr>
            <a:r>
              <a:rPr lang="en-US" sz="3000">
                <a:latin typeface="Cabin"/>
                <a:ea typeface="Cabin"/>
                <a:cs typeface="Cabin"/>
                <a:sym typeface="Cabin"/>
              </a:rPr>
              <a:t>Chiến lược marketing là gì?</a:t>
            </a:r>
          </a:p>
          <a:p>
            <a:pPr algn="l">
              <a:lnSpc>
                <a:spcPts val="4199"/>
              </a:lnSpc>
            </a:pPr>
            <a:r>
              <a:rPr lang="en-US" sz="3000">
                <a:latin typeface="Cabin"/>
                <a:ea typeface="Cabin"/>
                <a:cs typeface="Cabin"/>
                <a:sym typeface="Cabin"/>
              </a:rPr>
              <a:t>Là một bản kế hoạch được đầu tư để đề ra ý tưởng và hành động quảng bá sản phẩm hoặc dịch vụ nhằm tạo ra lợi nhuận.</a:t>
            </a:r>
          </a:p>
          <a:p>
            <a:pPr>
              <a:lnSpc>
                <a:spcPts val="4199"/>
              </a:lnSpc>
            </a:pPr>
            <a:r>
              <a:rPr lang="en-US" sz="3200">
                <a:latin typeface="Cabin"/>
                <a:ea typeface="Cabin"/>
                <a:cs typeface="Cabin"/>
                <a:sym typeface="Cabin"/>
              </a:rPr>
              <a:t>Khoa học dữ liệu là gì?</a:t>
            </a:r>
          </a:p>
          <a:p>
            <a:pPr>
              <a:lnSpc>
                <a:spcPts val="4199"/>
              </a:lnSpc>
            </a:pPr>
            <a:r>
              <a:rPr lang="en-US" sz="3000" spc="-60">
                <a:latin typeface="Cabin" panose="020B0604020202020204" charset="0"/>
                <a:ea typeface="Cabin Medium"/>
                <a:cs typeface="Cabin Medium"/>
                <a:sym typeface="Cabin Medium"/>
              </a:rPr>
              <a:t>Là lĩnh vực n</a:t>
            </a:r>
            <a:r>
              <a:rPr lang="en-US" sz="3000" u="none" spc="-60">
                <a:latin typeface="Cabin" panose="020B0604020202020204" charset="0"/>
                <a:ea typeface="Cabin Medium"/>
                <a:cs typeface="Cabin Medium"/>
                <a:sym typeface="Cabin Medium"/>
              </a:rPr>
              <a:t>ghiên cứu chuyên sâu về dữ liệu. đưa ra các nhận định có ý nghĩa từ dữ liệu.</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34283" y="5906815"/>
            <a:ext cx="16230600" cy="0"/>
          </a:xfrm>
          <a:prstGeom prst="line">
            <a:avLst/>
          </a:prstGeom>
          <a:ln w="47625" cap="rnd">
            <a:solidFill>
              <a:srgbClr val="86C7ED"/>
            </a:solidFill>
            <a:prstDash val="sysDot"/>
            <a:headEnd type="none" w="sm" len="sm"/>
            <a:tailEnd type="none" w="sm" len="sm"/>
          </a:ln>
        </p:spPr>
      </p:sp>
      <p:sp>
        <p:nvSpPr>
          <p:cNvPr id="3" name="AutoShape 3"/>
          <p:cNvSpPr/>
          <p:nvPr/>
        </p:nvSpPr>
        <p:spPr>
          <a:xfrm>
            <a:off x="1028700" y="6037528"/>
            <a:ext cx="239988" cy="262851"/>
          </a:xfrm>
          <a:prstGeom prst="rect">
            <a:avLst/>
          </a:prstGeom>
          <a:solidFill>
            <a:srgbClr val="A066CB"/>
          </a:solidFill>
        </p:spPr>
      </p:sp>
      <p:sp>
        <p:nvSpPr>
          <p:cNvPr id="4" name="AutoShape 4"/>
          <p:cNvSpPr/>
          <p:nvPr/>
        </p:nvSpPr>
        <p:spPr>
          <a:xfrm>
            <a:off x="3956729" y="6037528"/>
            <a:ext cx="239988" cy="262851"/>
          </a:xfrm>
          <a:prstGeom prst="rect">
            <a:avLst/>
          </a:prstGeom>
          <a:solidFill>
            <a:srgbClr val="A066CB"/>
          </a:solidFill>
        </p:spPr>
      </p:sp>
      <p:sp>
        <p:nvSpPr>
          <p:cNvPr id="5" name="AutoShape 5"/>
          <p:cNvSpPr/>
          <p:nvPr/>
        </p:nvSpPr>
        <p:spPr>
          <a:xfrm>
            <a:off x="7182590" y="6037528"/>
            <a:ext cx="239988" cy="262851"/>
          </a:xfrm>
          <a:prstGeom prst="rect">
            <a:avLst/>
          </a:prstGeom>
          <a:solidFill>
            <a:srgbClr val="A066CB"/>
          </a:solidFill>
        </p:spPr>
      </p:sp>
      <p:sp>
        <p:nvSpPr>
          <p:cNvPr id="6" name="AutoShape 6"/>
          <p:cNvSpPr/>
          <p:nvPr/>
        </p:nvSpPr>
        <p:spPr>
          <a:xfrm>
            <a:off x="10188568" y="6037528"/>
            <a:ext cx="239988" cy="262851"/>
          </a:xfrm>
          <a:prstGeom prst="rect">
            <a:avLst/>
          </a:prstGeom>
          <a:solidFill>
            <a:srgbClr val="A066CB"/>
          </a:solidFill>
        </p:spPr>
      </p:sp>
      <p:sp>
        <p:nvSpPr>
          <p:cNvPr id="7" name="AutoShape 7"/>
          <p:cNvSpPr/>
          <p:nvPr/>
        </p:nvSpPr>
        <p:spPr>
          <a:xfrm>
            <a:off x="0" y="-446411"/>
            <a:ext cx="13497585" cy="791631"/>
          </a:xfrm>
          <a:prstGeom prst="rect">
            <a:avLst/>
          </a:prstGeom>
          <a:solidFill>
            <a:srgbClr val="1836B2"/>
          </a:solidFill>
        </p:spPr>
      </p:sp>
      <p:sp>
        <p:nvSpPr>
          <p:cNvPr id="8" name="AutoShape 8"/>
          <p:cNvSpPr/>
          <p:nvPr/>
        </p:nvSpPr>
        <p:spPr>
          <a:xfrm>
            <a:off x="15930081" y="6037528"/>
            <a:ext cx="239988" cy="262851"/>
          </a:xfrm>
          <a:prstGeom prst="rect">
            <a:avLst/>
          </a:prstGeom>
          <a:solidFill>
            <a:srgbClr val="A066CB"/>
          </a:solidFill>
        </p:spPr>
      </p:sp>
      <p:sp>
        <p:nvSpPr>
          <p:cNvPr id="9" name="AutoShape 9"/>
          <p:cNvSpPr/>
          <p:nvPr/>
        </p:nvSpPr>
        <p:spPr>
          <a:xfrm>
            <a:off x="13114606" y="6037528"/>
            <a:ext cx="239988" cy="262851"/>
          </a:xfrm>
          <a:prstGeom prst="rect">
            <a:avLst/>
          </a:prstGeom>
          <a:solidFill>
            <a:srgbClr val="A066CB"/>
          </a:solidFill>
        </p:spPr>
      </p:sp>
      <p:sp>
        <p:nvSpPr>
          <p:cNvPr id="10" name="Freeform 10"/>
          <p:cNvSpPr/>
          <p:nvPr/>
        </p:nvSpPr>
        <p:spPr>
          <a:xfrm>
            <a:off x="7799551" y="573304"/>
            <a:ext cx="5927092" cy="5294348"/>
          </a:xfrm>
          <a:custGeom>
            <a:avLst/>
            <a:gdLst/>
            <a:ahLst/>
            <a:cxnLst/>
            <a:rect l="l" t="t" r="r" b="b"/>
            <a:pathLst>
              <a:path w="5927092" h="5294348">
                <a:moveTo>
                  <a:pt x="0" y="0"/>
                </a:moveTo>
                <a:lnTo>
                  <a:pt x="5927093" y="0"/>
                </a:lnTo>
                <a:lnTo>
                  <a:pt x="5927093" y="5294348"/>
                </a:lnTo>
                <a:lnTo>
                  <a:pt x="0" y="5294348"/>
                </a:lnTo>
                <a:lnTo>
                  <a:pt x="0" y="0"/>
                </a:lnTo>
                <a:close/>
              </a:path>
            </a:pathLst>
          </a:custGeom>
          <a:blipFill>
            <a:blip r:embed="rId2"/>
            <a:stretch>
              <a:fillRect l="-2997" t="-1209" r="-2292"/>
            </a:stretch>
          </a:blipFill>
        </p:spPr>
      </p:sp>
      <p:sp>
        <p:nvSpPr>
          <p:cNvPr id="11" name="TextBox 11"/>
          <p:cNvSpPr txBox="1"/>
          <p:nvPr/>
        </p:nvSpPr>
        <p:spPr>
          <a:xfrm>
            <a:off x="1013865" y="1076325"/>
            <a:ext cx="6770938" cy="2543175"/>
          </a:xfrm>
          <a:prstGeom prst="rect">
            <a:avLst/>
          </a:prstGeom>
        </p:spPr>
        <p:txBody>
          <a:bodyPr lIns="0" tIns="0" rIns="0" bIns="0" rtlCol="0" anchor="t">
            <a:spAutoFit/>
          </a:bodyPr>
          <a:lstStyle/>
          <a:p>
            <a:pPr marL="0" lvl="0" indent="0" algn="l">
              <a:lnSpc>
                <a:spcPts val="6600"/>
              </a:lnSpc>
              <a:spcBef>
                <a:spcPct val="0"/>
              </a:spcBef>
            </a:pPr>
            <a:r>
              <a:rPr lang="en-US" sz="6000" b="1">
                <a:solidFill>
                  <a:srgbClr val="1836B2"/>
                </a:solidFill>
                <a:latin typeface="Cabin" panose="020B0604020202020204" charset="0"/>
                <a:ea typeface="Cabin Semi-Bold"/>
                <a:cs typeface="Cabin Semi-Bold"/>
                <a:sym typeface="Cabin Semi-Bold"/>
              </a:rPr>
              <a:t>3. Tầm quan trọng của khoa học dữ liệu trong marketing</a:t>
            </a:r>
          </a:p>
        </p:txBody>
      </p:sp>
      <p:sp>
        <p:nvSpPr>
          <p:cNvPr id="12" name="TextBox 12"/>
          <p:cNvSpPr txBox="1"/>
          <p:nvPr/>
        </p:nvSpPr>
        <p:spPr>
          <a:xfrm>
            <a:off x="270049" y="6369180"/>
            <a:ext cx="2368625" cy="2923877"/>
          </a:xfrm>
          <a:prstGeom prst="rect">
            <a:avLst/>
          </a:prstGeom>
        </p:spPr>
        <p:txBody>
          <a:bodyPr lIns="0" tIns="0" rIns="0" bIns="0" rtlCol="0" anchor="t">
            <a:spAutoFit/>
          </a:bodyPr>
          <a:lstStyle/>
          <a:p>
            <a:pPr marL="0" lvl="0" indent="0" algn="l">
              <a:lnSpc>
                <a:spcPts val="3900"/>
              </a:lnSpc>
              <a:spcBef>
                <a:spcPct val="0"/>
              </a:spcBef>
            </a:pPr>
            <a:r>
              <a:rPr lang="en-US" sz="3000" spc="-60">
                <a:solidFill>
                  <a:srgbClr val="000000"/>
                </a:solidFill>
                <a:latin typeface="Cabin" panose="020B0604020202020204" charset="0"/>
                <a:ea typeface="Cabin Medium"/>
                <a:cs typeface="Cabin Medium"/>
                <a:sym typeface="Cabin Medium"/>
              </a:rPr>
              <a:t>Kh</a:t>
            </a:r>
            <a:r>
              <a:rPr lang="en-US" sz="3000" u="none" spc="-60">
                <a:solidFill>
                  <a:srgbClr val="000000"/>
                </a:solidFill>
                <a:latin typeface="Cabin" panose="020B0604020202020204" charset="0"/>
                <a:ea typeface="Cabin Medium"/>
                <a:cs typeface="Cabin Medium"/>
                <a:sym typeface="Cabin Medium"/>
              </a:rPr>
              <a:t>oa học dữ liệu giúp bạn hiểu rõ khách hàng của mình là ai</a:t>
            </a:r>
          </a:p>
          <a:p>
            <a:pPr marL="0" lvl="0" indent="0" algn="l">
              <a:lnSpc>
                <a:spcPts val="3276"/>
              </a:lnSpc>
              <a:spcBef>
                <a:spcPct val="0"/>
              </a:spcBef>
            </a:pPr>
            <a:endParaRPr lang="en-US" sz="3000" b="1" u="none" spc="-60">
              <a:solidFill>
                <a:srgbClr val="000000"/>
              </a:solidFill>
              <a:latin typeface="Cabin Medium"/>
              <a:ea typeface="Cabin Medium"/>
              <a:cs typeface="Cabin Medium"/>
              <a:sym typeface="Cabin Medium"/>
            </a:endParaRPr>
          </a:p>
        </p:txBody>
      </p:sp>
      <p:sp>
        <p:nvSpPr>
          <p:cNvPr id="13" name="TextBox 13"/>
          <p:cNvSpPr txBox="1"/>
          <p:nvPr/>
        </p:nvSpPr>
        <p:spPr>
          <a:xfrm>
            <a:off x="3169727" y="6378705"/>
            <a:ext cx="2385172" cy="2970750"/>
          </a:xfrm>
          <a:prstGeom prst="rect">
            <a:avLst/>
          </a:prstGeom>
        </p:spPr>
        <p:txBody>
          <a:bodyPr lIns="0" tIns="0" rIns="0" bIns="0" rtlCol="0" anchor="t">
            <a:spAutoFit/>
          </a:bodyPr>
          <a:lstStyle/>
          <a:p>
            <a:pPr marL="0" lvl="0" indent="0" algn="l">
              <a:lnSpc>
                <a:spcPts val="3899"/>
              </a:lnSpc>
              <a:spcBef>
                <a:spcPct val="0"/>
              </a:spcBef>
            </a:pPr>
            <a:r>
              <a:rPr lang="en-US" sz="2999" spc="-59">
                <a:solidFill>
                  <a:srgbClr val="000000"/>
                </a:solidFill>
                <a:latin typeface="Cabin" panose="020B0604020202020204" charset="0"/>
                <a:ea typeface="Cabin Medium"/>
                <a:cs typeface="Cabin Medium"/>
                <a:sym typeface="Cabin Medium"/>
              </a:rPr>
              <a:t>Khoa học dữ liệu giúp đo lườ</a:t>
            </a:r>
            <a:r>
              <a:rPr lang="en-US" sz="2999" u="none" spc="-59">
                <a:solidFill>
                  <a:srgbClr val="000000"/>
                </a:solidFill>
                <a:latin typeface="Cabin" panose="020B0604020202020204" charset="0"/>
                <a:ea typeface="Cabin Medium"/>
                <a:cs typeface="Cabin Medium"/>
                <a:sym typeface="Cabin Medium"/>
              </a:rPr>
              <a:t>ng và đánh giá hiệu quả chiến dịch marketing (KPI)</a:t>
            </a:r>
          </a:p>
        </p:txBody>
      </p:sp>
      <p:sp>
        <p:nvSpPr>
          <p:cNvPr id="14" name="TextBox 14"/>
          <p:cNvSpPr txBox="1"/>
          <p:nvPr/>
        </p:nvSpPr>
        <p:spPr>
          <a:xfrm>
            <a:off x="12396606" y="6378705"/>
            <a:ext cx="2487349" cy="1970476"/>
          </a:xfrm>
          <a:prstGeom prst="rect">
            <a:avLst/>
          </a:prstGeom>
        </p:spPr>
        <p:txBody>
          <a:bodyPr lIns="0" tIns="0" rIns="0" bIns="0" rtlCol="0" anchor="t">
            <a:spAutoFit/>
          </a:bodyPr>
          <a:lstStyle/>
          <a:p>
            <a:pPr marL="0" lvl="0" indent="0" algn="l">
              <a:lnSpc>
                <a:spcPts val="3899"/>
              </a:lnSpc>
              <a:spcBef>
                <a:spcPct val="0"/>
              </a:spcBef>
            </a:pPr>
            <a:r>
              <a:rPr lang="en-US" sz="2999" spc="-59">
                <a:solidFill>
                  <a:srgbClr val="000000"/>
                </a:solidFill>
                <a:latin typeface="Cabin" panose="020B0604020202020204" charset="0"/>
                <a:ea typeface="Cabin Medium"/>
                <a:cs typeface="Cabin Medium"/>
                <a:sym typeface="Cabin Medium"/>
              </a:rPr>
              <a:t>Khoa học dữ liệu g</a:t>
            </a:r>
            <a:r>
              <a:rPr lang="en-US" sz="2999" u="none" spc="-59">
                <a:solidFill>
                  <a:srgbClr val="000000"/>
                </a:solidFill>
                <a:latin typeface="Cabin" panose="020B0604020202020204" charset="0"/>
                <a:ea typeface="Cabin Medium"/>
                <a:cs typeface="Cabin Medium"/>
                <a:sym typeface="Cabin Medium"/>
              </a:rPr>
              <a:t>iúp đưa ra quyết định chiến lược</a:t>
            </a:r>
          </a:p>
        </p:txBody>
      </p:sp>
      <p:sp>
        <p:nvSpPr>
          <p:cNvPr id="15" name="TextBox 15"/>
          <p:cNvSpPr txBox="1"/>
          <p:nvPr/>
        </p:nvSpPr>
        <p:spPr>
          <a:xfrm>
            <a:off x="9441202" y="6378705"/>
            <a:ext cx="2107679" cy="2911053"/>
          </a:xfrm>
          <a:prstGeom prst="rect">
            <a:avLst/>
          </a:prstGeom>
        </p:spPr>
        <p:txBody>
          <a:bodyPr lIns="0" tIns="0" rIns="0" bIns="0" rtlCol="0" anchor="t">
            <a:spAutoFit/>
          </a:bodyPr>
          <a:lstStyle/>
          <a:p>
            <a:pPr marL="0" lvl="0" indent="0" algn="l">
              <a:lnSpc>
                <a:spcPts val="3899"/>
              </a:lnSpc>
              <a:spcBef>
                <a:spcPct val="0"/>
              </a:spcBef>
            </a:pPr>
            <a:r>
              <a:rPr lang="en-US" sz="2999" spc="-59">
                <a:solidFill>
                  <a:srgbClr val="000000"/>
                </a:solidFill>
                <a:latin typeface="Cabin" panose="020B0604020202020204" charset="0"/>
                <a:ea typeface="Cabin Medium"/>
                <a:cs typeface="Cabin Medium"/>
                <a:sym typeface="Cabin Medium"/>
              </a:rPr>
              <a:t>Khoa học dữ liệu g</a:t>
            </a:r>
            <a:r>
              <a:rPr lang="en-US" sz="2999" u="none" spc="-59">
                <a:solidFill>
                  <a:srgbClr val="000000"/>
                </a:solidFill>
                <a:latin typeface="Cabin" panose="020B0604020202020204" charset="0"/>
                <a:ea typeface="Cabin Medium"/>
                <a:cs typeface="Cabin Medium"/>
                <a:sym typeface="Cabin Medium"/>
              </a:rPr>
              <a:t>iúp dự đoán xu hướng kinh doanh</a:t>
            </a:r>
          </a:p>
          <a:p>
            <a:pPr marL="0" lvl="0" indent="0" algn="l">
              <a:lnSpc>
                <a:spcPts val="3249"/>
              </a:lnSpc>
              <a:spcBef>
                <a:spcPct val="0"/>
              </a:spcBef>
            </a:pPr>
            <a:endParaRPr lang="en-US" sz="2999" b="1" u="none" spc="-59">
              <a:solidFill>
                <a:srgbClr val="000000"/>
              </a:solidFill>
              <a:latin typeface="Cabin Medium"/>
              <a:ea typeface="Cabin Medium"/>
              <a:cs typeface="Cabin Medium"/>
              <a:sym typeface="Cabin Medium"/>
            </a:endParaRPr>
          </a:p>
        </p:txBody>
      </p:sp>
      <p:sp>
        <p:nvSpPr>
          <p:cNvPr id="16" name="TextBox 16"/>
          <p:cNvSpPr txBox="1"/>
          <p:nvPr/>
        </p:nvSpPr>
        <p:spPr>
          <a:xfrm>
            <a:off x="6254369" y="6378705"/>
            <a:ext cx="2336418" cy="2410916"/>
          </a:xfrm>
          <a:prstGeom prst="rect">
            <a:avLst/>
          </a:prstGeom>
        </p:spPr>
        <p:txBody>
          <a:bodyPr lIns="0" tIns="0" rIns="0" bIns="0" rtlCol="0" anchor="t">
            <a:spAutoFit/>
          </a:bodyPr>
          <a:lstStyle/>
          <a:p>
            <a:pPr marL="0" lvl="0" indent="0" algn="l">
              <a:lnSpc>
                <a:spcPts val="3899"/>
              </a:lnSpc>
              <a:spcBef>
                <a:spcPct val="0"/>
              </a:spcBef>
            </a:pPr>
            <a:r>
              <a:rPr lang="en-US" sz="2999" spc="-59">
                <a:solidFill>
                  <a:srgbClr val="000000"/>
                </a:solidFill>
                <a:latin typeface="Cabin" panose="020B0604020202020204" charset="0"/>
                <a:ea typeface="Cabin Medium"/>
                <a:cs typeface="Cabin Medium"/>
                <a:sym typeface="Cabin Medium"/>
              </a:rPr>
              <a:t>Khoa học dữ liệu giúp tố</a:t>
            </a:r>
            <a:r>
              <a:rPr lang="en-US" sz="2999" u="none" spc="-59">
                <a:solidFill>
                  <a:srgbClr val="000000"/>
                </a:solidFill>
                <a:latin typeface="Cabin" panose="020B0604020202020204" charset="0"/>
                <a:ea typeface="Cabin Medium"/>
                <a:cs typeface="Cabin Medium"/>
                <a:sym typeface="Cabin Medium"/>
              </a:rPr>
              <a:t>i ưu hóa chiến dịch marketing</a:t>
            </a:r>
          </a:p>
          <a:p>
            <a:pPr marL="0" lvl="0" indent="0" algn="l">
              <a:lnSpc>
                <a:spcPts val="3249"/>
              </a:lnSpc>
              <a:spcBef>
                <a:spcPct val="0"/>
              </a:spcBef>
            </a:pPr>
            <a:endParaRPr lang="en-US" sz="2999" b="1" u="none" spc="-59">
              <a:solidFill>
                <a:srgbClr val="000000"/>
              </a:solidFill>
              <a:latin typeface="Cabin Medium"/>
              <a:ea typeface="Cabin Medium"/>
              <a:cs typeface="Cabin Medium"/>
              <a:sym typeface="Cabin Medium"/>
            </a:endParaRPr>
          </a:p>
        </p:txBody>
      </p:sp>
      <p:sp>
        <p:nvSpPr>
          <p:cNvPr id="17" name="TextBox 17"/>
          <p:cNvSpPr txBox="1"/>
          <p:nvPr/>
        </p:nvSpPr>
        <p:spPr>
          <a:xfrm>
            <a:off x="15301002" y="6378705"/>
            <a:ext cx="2448682" cy="2970750"/>
          </a:xfrm>
          <a:prstGeom prst="rect">
            <a:avLst/>
          </a:prstGeom>
        </p:spPr>
        <p:txBody>
          <a:bodyPr lIns="0" tIns="0" rIns="0" bIns="0" rtlCol="0" anchor="t">
            <a:spAutoFit/>
          </a:bodyPr>
          <a:lstStyle/>
          <a:p>
            <a:pPr marL="0" lvl="0" indent="0" algn="l">
              <a:lnSpc>
                <a:spcPts val="3899"/>
              </a:lnSpc>
              <a:spcBef>
                <a:spcPct val="0"/>
              </a:spcBef>
            </a:pPr>
            <a:r>
              <a:rPr lang="en-US" sz="2999" spc="-59">
                <a:solidFill>
                  <a:srgbClr val="000000"/>
                </a:solidFill>
                <a:latin typeface="Cabin" panose="020B0604020202020204" charset="0"/>
                <a:ea typeface="Cabin Medium"/>
                <a:cs typeface="Cabin Medium"/>
                <a:sym typeface="Cabin Medium"/>
              </a:rPr>
              <a:t>Khoa học dữ liệu g</a:t>
            </a:r>
            <a:r>
              <a:rPr lang="en-US" sz="2999" u="none" spc="-59">
                <a:solidFill>
                  <a:srgbClr val="000000"/>
                </a:solidFill>
                <a:latin typeface="Cabin" panose="020B0604020202020204" charset="0"/>
                <a:ea typeface="Cabin Medium"/>
                <a:cs typeface="Cabin Medium"/>
                <a:sym typeface="Cabin Medium"/>
              </a:rPr>
              <a:t>iúp đánh giá đúng chất lượng nhân sự và phân bổ KPI phù hợp</a:t>
            </a:r>
          </a:p>
        </p:txBody>
      </p:sp>
      <p:sp>
        <p:nvSpPr>
          <p:cNvPr id="18" name="TextBox 17">
            <a:extLst>
              <a:ext uri="{FF2B5EF4-FFF2-40B4-BE49-F238E27FC236}">
                <a16:creationId xmlns:a16="http://schemas.microsoft.com/office/drawing/2014/main" id="{C265C77C-FD9D-102C-54B8-A72F5C9A37FD}"/>
              </a:ext>
            </a:extLst>
          </p:cNvPr>
          <p:cNvSpPr txBox="1"/>
          <p:nvPr/>
        </p:nvSpPr>
        <p:spPr>
          <a:xfrm>
            <a:off x="14883955" y="1836563"/>
            <a:ext cx="3099245" cy="3939540"/>
          </a:xfrm>
          <a:prstGeom prst="rect">
            <a:avLst/>
          </a:prstGeom>
          <a:noFill/>
        </p:spPr>
        <p:txBody>
          <a:bodyPr wrap="square" rtlCol="0">
            <a:spAutoFit/>
          </a:bodyPr>
          <a:lstStyle/>
          <a:p>
            <a:r>
              <a:rPr lang="en-US" sz="2500">
                <a:effectLst/>
                <a:latin typeface="Cabin" panose="020B0604020202020204" charset="0"/>
                <a:ea typeface="Calibri" panose="020F0502020204030204" pitchFamily="34" charset="0"/>
                <a:cs typeface="Times New Roman" panose="02020603050405020304" pitchFamily="18" charset="0"/>
              </a:rPr>
              <a:t>Nhờ có khoa học dữ liệu, doanh thu của ngành thương mại điện tử tăng nhanh với tốc độ vượt bậc. Từ năm 2018-2024 tăng khoảng 16.94 tỷ USD, thị trường đang ngày càng mở rộng mạnh mẽ.</a:t>
            </a:r>
          </a:p>
        </p:txBody>
      </p:sp>
      <p:pic>
        <p:nvPicPr>
          <p:cNvPr id="20" name="Graphic 19" descr="Back with solid fill">
            <a:extLst>
              <a:ext uri="{FF2B5EF4-FFF2-40B4-BE49-F238E27FC236}">
                <a16:creationId xmlns:a16="http://schemas.microsoft.com/office/drawing/2014/main" id="{E1CFCF9E-98E2-7200-FF56-D3C173698A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48099" y="4380185"/>
            <a:ext cx="914400" cy="914400"/>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86343" y="1028700"/>
            <a:ext cx="508836" cy="543493"/>
            <a:chOff x="0" y="0"/>
            <a:chExt cx="556051" cy="593924"/>
          </a:xfrm>
        </p:grpSpPr>
        <p:sp>
          <p:nvSpPr>
            <p:cNvPr id="3" name="Freeform 3"/>
            <p:cNvSpPr/>
            <p:nvPr/>
          </p:nvSpPr>
          <p:spPr>
            <a:xfrm>
              <a:off x="0" y="0"/>
              <a:ext cx="556051" cy="593924"/>
            </a:xfrm>
            <a:custGeom>
              <a:avLst/>
              <a:gdLst/>
              <a:ahLst/>
              <a:cxnLst/>
              <a:rect l="l" t="t" r="r" b="b"/>
              <a:pathLst>
                <a:path w="556051" h="593924">
                  <a:moveTo>
                    <a:pt x="431591" y="59690"/>
                  </a:moveTo>
                  <a:cubicBezTo>
                    <a:pt x="467151" y="59690"/>
                    <a:pt x="496361" y="88900"/>
                    <a:pt x="496361" y="124460"/>
                  </a:cubicBezTo>
                  <a:lnTo>
                    <a:pt x="496361" y="469464"/>
                  </a:lnTo>
                  <a:cubicBezTo>
                    <a:pt x="496361" y="505024"/>
                    <a:pt x="467151" y="534234"/>
                    <a:pt x="431591" y="534234"/>
                  </a:cubicBezTo>
                  <a:lnTo>
                    <a:pt x="124460" y="534234"/>
                  </a:lnTo>
                  <a:cubicBezTo>
                    <a:pt x="88900" y="534234"/>
                    <a:pt x="59690" y="505024"/>
                    <a:pt x="59690" y="469464"/>
                  </a:cubicBezTo>
                  <a:lnTo>
                    <a:pt x="59690" y="124460"/>
                  </a:lnTo>
                  <a:cubicBezTo>
                    <a:pt x="59690" y="88900"/>
                    <a:pt x="88900" y="59690"/>
                    <a:pt x="124460" y="59690"/>
                  </a:cubicBezTo>
                  <a:lnTo>
                    <a:pt x="431591" y="59690"/>
                  </a:lnTo>
                  <a:moveTo>
                    <a:pt x="431591" y="0"/>
                  </a:moveTo>
                  <a:lnTo>
                    <a:pt x="124460" y="0"/>
                  </a:lnTo>
                  <a:cubicBezTo>
                    <a:pt x="55880" y="0"/>
                    <a:pt x="0" y="55880"/>
                    <a:pt x="0" y="124460"/>
                  </a:cubicBezTo>
                  <a:lnTo>
                    <a:pt x="0" y="469464"/>
                  </a:lnTo>
                  <a:cubicBezTo>
                    <a:pt x="0" y="538044"/>
                    <a:pt x="55880" y="593924"/>
                    <a:pt x="124460" y="593924"/>
                  </a:cubicBezTo>
                  <a:lnTo>
                    <a:pt x="431591" y="593924"/>
                  </a:lnTo>
                  <a:cubicBezTo>
                    <a:pt x="500171" y="593924"/>
                    <a:pt x="556051" y="538044"/>
                    <a:pt x="556051" y="469464"/>
                  </a:cubicBezTo>
                  <a:lnTo>
                    <a:pt x="556051" y="124460"/>
                  </a:lnTo>
                  <a:cubicBezTo>
                    <a:pt x="556051" y="55880"/>
                    <a:pt x="500171" y="0"/>
                    <a:pt x="431591" y="0"/>
                  </a:cubicBezTo>
                  <a:close/>
                </a:path>
              </a:pathLst>
            </a:custGeom>
            <a:solidFill>
              <a:srgbClr val="000000">
                <a:alpha val="0"/>
              </a:srgbClr>
            </a:solidFill>
          </p:spPr>
        </p:sp>
      </p:grpSp>
      <p:sp>
        <p:nvSpPr>
          <p:cNvPr id="4" name="AutoShape 4"/>
          <p:cNvSpPr/>
          <p:nvPr/>
        </p:nvSpPr>
        <p:spPr>
          <a:xfrm>
            <a:off x="4790415" y="-446411"/>
            <a:ext cx="13497585" cy="791631"/>
          </a:xfrm>
          <a:prstGeom prst="rect">
            <a:avLst/>
          </a:prstGeom>
          <a:solidFill>
            <a:srgbClr val="1836B2"/>
          </a:solidFill>
        </p:spPr>
      </p:sp>
      <p:sp>
        <p:nvSpPr>
          <p:cNvPr id="5" name="Freeform 5"/>
          <p:cNvSpPr/>
          <p:nvPr/>
        </p:nvSpPr>
        <p:spPr>
          <a:xfrm flipH="1" flipV="1">
            <a:off x="0" y="-1169840"/>
            <a:ext cx="5660104" cy="3231734"/>
          </a:xfrm>
          <a:custGeom>
            <a:avLst/>
            <a:gdLst/>
            <a:ahLst/>
            <a:cxnLst/>
            <a:rect l="l" t="t" r="r" b="b"/>
            <a:pathLst>
              <a:path w="5660104" h="3231734">
                <a:moveTo>
                  <a:pt x="5660104" y="3231734"/>
                </a:moveTo>
                <a:lnTo>
                  <a:pt x="0" y="3231734"/>
                </a:lnTo>
                <a:lnTo>
                  <a:pt x="0" y="0"/>
                </a:lnTo>
                <a:lnTo>
                  <a:pt x="5660104" y="0"/>
                </a:lnTo>
                <a:lnTo>
                  <a:pt x="5660104" y="3231734"/>
                </a:lnTo>
                <a:close/>
              </a:path>
            </a:pathLst>
          </a:custGeom>
          <a:blipFill>
            <a:blip r:embed="rId2">
              <a:extLst>
                <a:ext uri="{96DAC541-7B7A-43D3-8B79-37D633B846F1}">
                  <asvg:svgBlip xmlns:asvg="http://schemas.microsoft.com/office/drawing/2016/SVG/main" r:embed="rId3"/>
                </a:ext>
              </a:extLst>
            </a:blip>
            <a:stretch>
              <a:fillRect t="-51576"/>
            </a:stretch>
          </a:blipFill>
        </p:spPr>
      </p:sp>
      <p:grpSp>
        <p:nvGrpSpPr>
          <p:cNvPr id="9" name="Group 9"/>
          <p:cNvGrpSpPr/>
          <p:nvPr/>
        </p:nvGrpSpPr>
        <p:grpSpPr>
          <a:xfrm>
            <a:off x="1028700" y="2323413"/>
            <a:ext cx="6950781" cy="3326023"/>
            <a:chOff x="0" y="0"/>
            <a:chExt cx="9267709" cy="4434697"/>
          </a:xfrm>
        </p:grpSpPr>
        <p:sp>
          <p:nvSpPr>
            <p:cNvPr id="10" name="TextBox 10"/>
            <p:cNvSpPr txBox="1"/>
            <p:nvPr/>
          </p:nvSpPr>
          <p:spPr>
            <a:xfrm>
              <a:off x="0" y="47625"/>
              <a:ext cx="9267709" cy="3406775"/>
            </a:xfrm>
            <a:prstGeom prst="rect">
              <a:avLst/>
            </a:prstGeom>
          </p:spPr>
          <p:txBody>
            <a:bodyPr lIns="0" tIns="0" rIns="0" bIns="0" rtlCol="0" anchor="t">
              <a:spAutoFit/>
            </a:bodyPr>
            <a:lstStyle/>
            <a:p>
              <a:pPr marL="0" lvl="0" indent="0" algn="l">
                <a:lnSpc>
                  <a:spcPts val="6600"/>
                </a:lnSpc>
                <a:spcBef>
                  <a:spcPct val="0"/>
                </a:spcBef>
              </a:pPr>
              <a:r>
                <a:rPr lang="en-US" sz="6000" b="1">
                  <a:solidFill>
                    <a:srgbClr val="1836B2"/>
                  </a:solidFill>
                  <a:latin typeface="Cabin" panose="020B0604020202020204" charset="0"/>
                  <a:ea typeface="Cabin Bold"/>
                  <a:cs typeface="Cabin Bold"/>
                  <a:sym typeface="Cabin Bold"/>
                </a:rPr>
                <a:t>4. Ứng dụng của khoa học dữ liệu trong marketing</a:t>
              </a:r>
            </a:p>
          </p:txBody>
        </p:sp>
        <p:sp>
          <p:nvSpPr>
            <p:cNvPr id="11" name="TextBox 11"/>
            <p:cNvSpPr txBox="1"/>
            <p:nvPr/>
          </p:nvSpPr>
          <p:spPr>
            <a:xfrm>
              <a:off x="17466" y="3919712"/>
              <a:ext cx="8986798" cy="514985"/>
            </a:xfrm>
            <a:prstGeom prst="rect">
              <a:avLst/>
            </a:prstGeom>
          </p:spPr>
          <p:txBody>
            <a:bodyPr lIns="0" tIns="0" rIns="0" bIns="0" rtlCol="0" anchor="t">
              <a:spAutoFit/>
            </a:bodyPr>
            <a:lstStyle/>
            <a:p>
              <a:pPr marL="0" lvl="0" indent="0" algn="l">
                <a:lnSpc>
                  <a:spcPts val="3255"/>
                </a:lnSpc>
                <a:spcBef>
                  <a:spcPct val="0"/>
                </a:spcBef>
              </a:pPr>
              <a:endParaRPr/>
            </a:p>
          </p:txBody>
        </p:sp>
      </p:grpSp>
      <p:sp>
        <p:nvSpPr>
          <p:cNvPr id="12" name="TextBox 12"/>
          <p:cNvSpPr txBox="1"/>
          <p:nvPr/>
        </p:nvSpPr>
        <p:spPr>
          <a:xfrm>
            <a:off x="1740673" y="5407673"/>
            <a:ext cx="6099483" cy="504825"/>
          </a:xfrm>
          <a:prstGeom prst="rect">
            <a:avLst/>
          </a:prstGeom>
        </p:spPr>
        <p:txBody>
          <a:bodyPr lIns="0" tIns="0" rIns="0" bIns="0" rtlCol="0" anchor="t">
            <a:spAutoFit/>
          </a:bodyPr>
          <a:lstStyle/>
          <a:p>
            <a:pPr marL="0" lvl="0" indent="0" algn="l">
              <a:lnSpc>
                <a:spcPts val="4199"/>
              </a:lnSpc>
              <a:spcBef>
                <a:spcPct val="0"/>
              </a:spcBef>
            </a:pPr>
            <a:r>
              <a:rPr lang="en-US" sz="2999">
                <a:solidFill>
                  <a:srgbClr val="000000"/>
                </a:solidFill>
                <a:latin typeface="Cabin"/>
                <a:ea typeface="Cabin"/>
                <a:cs typeface="Cabin"/>
                <a:sym typeface="Cabin"/>
              </a:rPr>
              <a:t>Ứng</a:t>
            </a:r>
            <a:r>
              <a:rPr lang="en-US" sz="2999" u="none">
                <a:solidFill>
                  <a:srgbClr val="000000"/>
                </a:solidFill>
                <a:latin typeface="Cabin"/>
                <a:ea typeface="Cabin"/>
                <a:cs typeface="Cabin"/>
                <a:sym typeface="Cabin"/>
              </a:rPr>
              <a:t> dụng trong Digital Marketing</a:t>
            </a:r>
          </a:p>
        </p:txBody>
      </p:sp>
      <p:sp>
        <p:nvSpPr>
          <p:cNvPr id="13" name="TextBox 13"/>
          <p:cNvSpPr txBox="1"/>
          <p:nvPr/>
        </p:nvSpPr>
        <p:spPr>
          <a:xfrm>
            <a:off x="1740673" y="6592308"/>
            <a:ext cx="6660640" cy="504825"/>
          </a:xfrm>
          <a:prstGeom prst="rect">
            <a:avLst/>
          </a:prstGeom>
        </p:spPr>
        <p:txBody>
          <a:bodyPr lIns="0" tIns="0" rIns="0" bIns="0" rtlCol="0" anchor="t">
            <a:spAutoFit/>
          </a:bodyPr>
          <a:lstStyle/>
          <a:p>
            <a:pPr marL="0" lvl="0" indent="0" algn="l">
              <a:lnSpc>
                <a:spcPts val="4199"/>
              </a:lnSpc>
              <a:spcBef>
                <a:spcPct val="0"/>
              </a:spcBef>
            </a:pPr>
            <a:r>
              <a:rPr lang="en-US" sz="2999">
                <a:solidFill>
                  <a:srgbClr val="000000"/>
                </a:solidFill>
                <a:latin typeface="Cabin"/>
                <a:ea typeface="Cabin"/>
                <a:cs typeface="Cabin"/>
                <a:sym typeface="Cabin"/>
              </a:rPr>
              <a:t>Ứng</a:t>
            </a:r>
            <a:r>
              <a:rPr lang="en-US" sz="2999" u="none">
                <a:solidFill>
                  <a:srgbClr val="000000"/>
                </a:solidFill>
                <a:latin typeface="Cabin"/>
                <a:ea typeface="Cabin"/>
                <a:cs typeface="Cabin"/>
                <a:sym typeface="Cabin"/>
              </a:rPr>
              <a:t> dụng trong Affiliate Marketing</a:t>
            </a:r>
          </a:p>
        </p:txBody>
      </p:sp>
      <p:sp>
        <p:nvSpPr>
          <p:cNvPr id="14" name="TextBox 14"/>
          <p:cNvSpPr txBox="1"/>
          <p:nvPr/>
        </p:nvSpPr>
        <p:spPr>
          <a:xfrm>
            <a:off x="1028700" y="5393385"/>
            <a:ext cx="299926" cy="523875"/>
          </a:xfrm>
          <a:prstGeom prst="rect">
            <a:avLst/>
          </a:prstGeom>
        </p:spPr>
        <p:txBody>
          <a:bodyPr lIns="0" tIns="0" rIns="0" bIns="0" rtlCol="0" anchor="t">
            <a:spAutoFit/>
          </a:bodyPr>
          <a:lstStyle/>
          <a:p>
            <a:pPr marL="0" lvl="0" indent="0" algn="ctr">
              <a:lnSpc>
                <a:spcPts val="4200"/>
              </a:lnSpc>
              <a:spcBef>
                <a:spcPct val="0"/>
              </a:spcBef>
            </a:pPr>
            <a:r>
              <a:rPr lang="en-US" sz="3000" b="1">
                <a:solidFill>
                  <a:srgbClr val="000000"/>
                </a:solidFill>
                <a:latin typeface="Cabin Semi-Bold"/>
                <a:ea typeface="Cabin Semi-Bold"/>
                <a:cs typeface="Cabin Semi-Bold"/>
                <a:sym typeface="Cabin Semi-Bold"/>
              </a:rPr>
              <a:t>1</a:t>
            </a:r>
          </a:p>
        </p:txBody>
      </p:sp>
      <p:sp>
        <p:nvSpPr>
          <p:cNvPr id="15" name="TextBox 15"/>
          <p:cNvSpPr txBox="1"/>
          <p:nvPr/>
        </p:nvSpPr>
        <p:spPr>
          <a:xfrm>
            <a:off x="1028700" y="6573361"/>
            <a:ext cx="299926" cy="523773"/>
          </a:xfrm>
          <a:prstGeom prst="rect">
            <a:avLst/>
          </a:prstGeom>
        </p:spPr>
        <p:txBody>
          <a:bodyPr lIns="0" tIns="0" rIns="0" bIns="0" rtlCol="0" anchor="t">
            <a:spAutoFit/>
          </a:bodyPr>
          <a:lstStyle/>
          <a:p>
            <a:pPr marL="0" lvl="0" indent="0" algn="ctr">
              <a:lnSpc>
                <a:spcPts val="4205"/>
              </a:lnSpc>
              <a:spcBef>
                <a:spcPct val="0"/>
              </a:spcBef>
            </a:pPr>
            <a:r>
              <a:rPr lang="en-US" sz="3004" b="1">
                <a:solidFill>
                  <a:srgbClr val="000000"/>
                </a:solidFill>
                <a:latin typeface="Cabin Semi-Bold"/>
                <a:ea typeface="Cabin Semi-Bold"/>
                <a:cs typeface="Cabin Semi-Bold"/>
                <a:sym typeface="Cabin Semi-Bold"/>
              </a:rPr>
              <a:t>2</a:t>
            </a:r>
          </a:p>
        </p:txBody>
      </p:sp>
      <p:sp>
        <p:nvSpPr>
          <p:cNvPr id="16" name="TextBox 16"/>
          <p:cNvSpPr txBox="1"/>
          <p:nvPr/>
        </p:nvSpPr>
        <p:spPr>
          <a:xfrm>
            <a:off x="1028700" y="8020203"/>
            <a:ext cx="299926" cy="523773"/>
          </a:xfrm>
          <a:prstGeom prst="rect">
            <a:avLst/>
          </a:prstGeom>
        </p:spPr>
        <p:txBody>
          <a:bodyPr lIns="0" tIns="0" rIns="0" bIns="0" rtlCol="0" anchor="t">
            <a:spAutoFit/>
          </a:bodyPr>
          <a:lstStyle/>
          <a:p>
            <a:pPr marL="0" lvl="0" indent="0" algn="ctr">
              <a:lnSpc>
                <a:spcPts val="4205"/>
              </a:lnSpc>
              <a:spcBef>
                <a:spcPct val="0"/>
              </a:spcBef>
            </a:pPr>
            <a:r>
              <a:rPr lang="en-US" sz="3004" b="1">
                <a:solidFill>
                  <a:srgbClr val="000000"/>
                </a:solidFill>
                <a:latin typeface="Cabin Semi-Bold"/>
                <a:ea typeface="Cabin Semi-Bold"/>
                <a:cs typeface="Cabin Semi-Bold"/>
                <a:sym typeface="Cabin Semi-Bold"/>
              </a:rPr>
              <a:t>3</a:t>
            </a:r>
          </a:p>
        </p:txBody>
      </p:sp>
      <p:sp>
        <p:nvSpPr>
          <p:cNvPr id="17" name="TextBox 17"/>
          <p:cNvSpPr txBox="1"/>
          <p:nvPr/>
        </p:nvSpPr>
        <p:spPr>
          <a:xfrm>
            <a:off x="1740674" y="8001051"/>
            <a:ext cx="6238808" cy="1037528"/>
          </a:xfrm>
          <a:prstGeom prst="rect">
            <a:avLst/>
          </a:prstGeom>
        </p:spPr>
        <p:txBody>
          <a:bodyPr wrap="square" lIns="0" tIns="0" rIns="0" bIns="0" rtlCol="0" anchor="t">
            <a:spAutoFit/>
          </a:bodyPr>
          <a:lstStyle/>
          <a:p>
            <a:pPr marL="0" lvl="0" indent="0" algn="l">
              <a:lnSpc>
                <a:spcPts val="4199"/>
              </a:lnSpc>
              <a:spcBef>
                <a:spcPct val="0"/>
              </a:spcBef>
            </a:pPr>
            <a:r>
              <a:rPr lang="en-US" sz="2999">
                <a:solidFill>
                  <a:srgbClr val="000000"/>
                </a:solidFill>
                <a:latin typeface="Cabin"/>
                <a:ea typeface="Cabin"/>
                <a:cs typeface="Cabin"/>
                <a:sym typeface="Cabin"/>
              </a:rPr>
              <a:t>Ứ</a:t>
            </a:r>
            <a:r>
              <a:rPr lang="en-US" sz="2999" u="none">
                <a:solidFill>
                  <a:srgbClr val="000000"/>
                </a:solidFill>
                <a:latin typeface="Cabin"/>
                <a:ea typeface="Cabin"/>
                <a:cs typeface="Cabin"/>
                <a:sym typeface="Cabin"/>
              </a:rPr>
              <a:t>ng dụng trong Social Media Marketing (SMM)</a:t>
            </a:r>
          </a:p>
        </p:txBody>
      </p:sp>
      <p:pic>
        <p:nvPicPr>
          <p:cNvPr id="19" name="Picture 18">
            <a:extLst>
              <a:ext uri="{FF2B5EF4-FFF2-40B4-BE49-F238E27FC236}">
                <a16:creationId xmlns:a16="http://schemas.microsoft.com/office/drawing/2014/main" id="{BFD499E2-0CC7-9F87-74C1-8520042EF2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9772" y="897358"/>
            <a:ext cx="7516628" cy="5478627"/>
          </a:xfrm>
          <a:prstGeom prst="rect">
            <a:avLst/>
          </a:prstGeom>
        </p:spPr>
      </p:pic>
      <p:sp>
        <p:nvSpPr>
          <p:cNvPr id="20" name="TextBox 19">
            <a:extLst>
              <a:ext uri="{FF2B5EF4-FFF2-40B4-BE49-F238E27FC236}">
                <a16:creationId xmlns:a16="http://schemas.microsoft.com/office/drawing/2014/main" id="{EBF43B94-D115-4A1E-9D80-B6AD2512A866}"/>
              </a:ext>
            </a:extLst>
          </p:cNvPr>
          <p:cNvSpPr txBox="1"/>
          <p:nvPr/>
        </p:nvSpPr>
        <p:spPr>
          <a:xfrm>
            <a:off x="9677400" y="6924166"/>
            <a:ext cx="7239000" cy="2862322"/>
          </a:xfrm>
          <a:prstGeom prst="rect">
            <a:avLst/>
          </a:prstGeom>
          <a:noFill/>
        </p:spPr>
        <p:txBody>
          <a:bodyPr wrap="square" rtlCol="0">
            <a:spAutoFit/>
          </a:bodyPr>
          <a:lstStyle/>
          <a:p>
            <a:r>
              <a:rPr lang="vi-VN" sz="2000">
                <a:latin typeface="Cabin" panose="020B0604020202020204" charset="0"/>
              </a:rPr>
              <a:t>Thị trường TMĐT đang có sự phân hóa rõ rệt,</a:t>
            </a:r>
            <a:r>
              <a:rPr lang="en-US" sz="2000">
                <a:latin typeface="Cabin" panose="020B0604020202020204" charset="0"/>
              </a:rPr>
              <a:t> </a:t>
            </a:r>
            <a:r>
              <a:rPr lang="vi-VN" sz="2000">
                <a:latin typeface="Cabin" panose="020B0604020202020204" charset="0"/>
              </a:rPr>
              <a:t>Shopee và TikTok Shop chiếm hơn 90% thị phần.</a:t>
            </a:r>
            <a:r>
              <a:rPr lang="en-US" sz="2000">
                <a:latin typeface="Cabin" panose="020B0604020202020204" charset="0"/>
              </a:rPr>
              <a:t> </a:t>
            </a:r>
            <a:r>
              <a:rPr lang="vi-VN" sz="2000">
                <a:latin typeface="Cabin" panose="020B0604020202020204" charset="0"/>
              </a:rPr>
              <a:t>Shopee dẫn đầu thị trường với 71.4%, chiếm gần 3/4 tổng giá trị giao dịch.</a:t>
            </a:r>
            <a:r>
              <a:rPr lang="en-US" sz="2000">
                <a:latin typeface="Cabin" panose="020B0604020202020204" charset="0"/>
              </a:rPr>
              <a:t> </a:t>
            </a:r>
            <a:r>
              <a:rPr lang="vi-VN" sz="2000">
                <a:latin typeface="Cabin" panose="020B0604020202020204" charset="0"/>
              </a:rPr>
              <a:t>Với 22%, TikTok Shop giữ một thị phần đáng kể, phản ánh mức độ tăng trưởng nhanh chóng và sức hút với người tiêu dùng, đặc biệt là giới trẻ.</a:t>
            </a:r>
            <a:r>
              <a:rPr lang="en-US" sz="2000">
                <a:latin typeface="Cabin" panose="020B0604020202020204" charset="0"/>
              </a:rPr>
              <a:t> Lazada: 5.9%, Tiki: 0.7%, đ</a:t>
            </a:r>
            <a:r>
              <a:rPr lang="vi-VN" sz="2000">
                <a:latin typeface="Cabin" panose="020B0604020202020204" charset="0"/>
              </a:rPr>
              <a:t>ây là mức thị phần thấp, cho thấy sự cạnh tranh khốc liệt và khả năng mất dần thị phần vào tay các đối thủ lớn hơn.</a:t>
            </a:r>
            <a:r>
              <a:rPr lang="en-US" sz="2000">
                <a:latin typeface="Cabin" panose="020B0604020202020204" charset="0"/>
              </a:rPr>
              <a:t> </a:t>
            </a:r>
            <a:r>
              <a:rPr lang="vi-VN" sz="2000">
                <a:latin typeface="Cabin" panose="020B0604020202020204" charset="0"/>
              </a:rPr>
              <a:t>Các sàn nhỏ hơn cần chiến lược mạnh mẽ hơn để giữ vững vị trí.</a:t>
            </a:r>
            <a:endParaRPr lang="en-US" sz="2000">
              <a:latin typeface="Cabin" panose="020B0604020202020204" charset="0"/>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9144000" y="-2413679"/>
            <a:ext cx="14211309" cy="9434789"/>
            <a:chOff x="0" y="0"/>
            <a:chExt cx="8091816" cy="5372100"/>
          </a:xfrm>
        </p:grpSpPr>
        <p:sp>
          <p:nvSpPr>
            <p:cNvPr id="3" name="Freeform 3"/>
            <p:cNvSpPr/>
            <p:nvPr/>
          </p:nvSpPr>
          <p:spPr>
            <a:xfrm>
              <a:off x="0" y="0"/>
              <a:ext cx="8091815" cy="5372100"/>
            </a:xfrm>
            <a:custGeom>
              <a:avLst/>
              <a:gdLst/>
              <a:ahLst/>
              <a:cxnLst/>
              <a:rect l="l" t="t" r="r" b="b"/>
              <a:pathLst>
                <a:path w="8091815" h="5372100">
                  <a:moveTo>
                    <a:pt x="6541146" y="0"/>
                  </a:moveTo>
                  <a:lnTo>
                    <a:pt x="1550670" y="0"/>
                  </a:lnTo>
                  <a:lnTo>
                    <a:pt x="0" y="2686050"/>
                  </a:lnTo>
                  <a:lnTo>
                    <a:pt x="1550670" y="5372100"/>
                  </a:lnTo>
                  <a:lnTo>
                    <a:pt x="6541146" y="5372100"/>
                  </a:lnTo>
                  <a:lnTo>
                    <a:pt x="8091815" y="2686050"/>
                  </a:lnTo>
                  <a:lnTo>
                    <a:pt x="6541146" y="0"/>
                  </a:lnTo>
                  <a:close/>
                </a:path>
              </a:pathLst>
            </a:custGeom>
            <a:solidFill>
              <a:srgbClr val="A066CB"/>
            </a:solidFill>
          </p:spPr>
        </p:sp>
      </p:grpSp>
      <p:grpSp>
        <p:nvGrpSpPr>
          <p:cNvPr id="4" name="Group 4"/>
          <p:cNvGrpSpPr/>
          <p:nvPr/>
        </p:nvGrpSpPr>
        <p:grpSpPr>
          <a:xfrm rot="-10800000">
            <a:off x="-3608613" y="2306851"/>
            <a:ext cx="15472281" cy="9434789"/>
            <a:chOff x="0" y="0"/>
            <a:chExt cx="8809804" cy="5372100"/>
          </a:xfrm>
        </p:grpSpPr>
        <p:sp>
          <p:nvSpPr>
            <p:cNvPr id="5" name="Freeform 5"/>
            <p:cNvSpPr/>
            <p:nvPr/>
          </p:nvSpPr>
          <p:spPr>
            <a:xfrm>
              <a:off x="0" y="0"/>
              <a:ext cx="8809803" cy="5372100"/>
            </a:xfrm>
            <a:custGeom>
              <a:avLst/>
              <a:gdLst/>
              <a:ahLst/>
              <a:cxnLst/>
              <a:rect l="l" t="t" r="r" b="b"/>
              <a:pathLst>
                <a:path w="8809803" h="5372100">
                  <a:moveTo>
                    <a:pt x="7259134" y="0"/>
                  </a:moveTo>
                  <a:lnTo>
                    <a:pt x="1550670" y="0"/>
                  </a:lnTo>
                  <a:lnTo>
                    <a:pt x="0" y="2686050"/>
                  </a:lnTo>
                  <a:lnTo>
                    <a:pt x="1550670" y="5372100"/>
                  </a:lnTo>
                  <a:lnTo>
                    <a:pt x="7259134" y="5372100"/>
                  </a:lnTo>
                  <a:lnTo>
                    <a:pt x="8809803" y="2686050"/>
                  </a:lnTo>
                  <a:lnTo>
                    <a:pt x="7259134" y="0"/>
                  </a:lnTo>
                  <a:close/>
                </a:path>
              </a:pathLst>
            </a:custGeom>
            <a:solidFill>
              <a:srgbClr val="1836B2"/>
            </a:solidFill>
          </p:spPr>
        </p:sp>
      </p:grpSp>
      <p:pic>
        <p:nvPicPr>
          <p:cNvPr id="6" name="Picture 6"/>
          <p:cNvPicPr>
            <a:picLocks noChangeAspect="1"/>
          </p:cNvPicPr>
          <p:nvPr/>
        </p:nvPicPr>
        <p:blipFill>
          <a:blip r:embed="rId2"/>
          <a:srcRect/>
          <a:stretch>
            <a:fillRect/>
          </a:stretch>
        </p:blipFill>
        <p:spPr>
          <a:xfrm>
            <a:off x="13204408" y="7038607"/>
            <a:ext cx="3045247" cy="3030020"/>
          </a:xfrm>
          <a:prstGeom prst="rect">
            <a:avLst/>
          </a:prstGeom>
        </p:spPr>
      </p:pic>
      <p:sp>
        <p:nvSpPr>
          <p:cNvPr id="9" name="TextBox 9"/>
          <p:cNvSpPr txBox="1"/>
          <p:nvPr/>
        </p:nvSpPr>
        <p:spPr>
          <a:xfrm>
            <a:off x="11353893" y="237256"/>
            <a:ext cx="6746275" cy="5950347"/>
          </a:xfrm>
          <a:prstGeom prst="rect">
            <a:avLst/>
          </a:prstGeom>
        </p:spPr>
        <p:txBody>
          <a:bodyPr wrap="square" lIns="0" tIns="0" rIns="0" bIns="0" rtlCol="0" anchor="t">
            <a:spAutoFit/>
          </a:bodyPr>
          <a:lstStyle/>
          <a:p>
            <a:pPr algn="l">
              <a:lnSpc>
                <a:spcPts val="6999"/>
              </a:lnSpc>
            </a:pPr>
            <a:r>
              <a:rPr lang="en-US" sz="4800">
                <a:solidFill>
                  <a:schemeClr val="bg1"/>
                </a:solidFill>
                <a:effectLst/>
                <a:latin typeface="Cabin" panose="020B0604020202020204" charset="0"/>
                <a:ea typeface="Times New Roman" panose="02020603050405020304" pitchFamily="18" charset="0"/>
              </a:rPr>
              <a:t>Ứng dụng trong Affiliate Marketing</a:t>
            </a:r>
          </a:p>
          <a:p>
            <a:pPr>
              <a:spcBef>
                <a:spcPct val="0"/>
              </a:spcBef>
            </a:pPr>
            <a:r>
              <a:rPr lang="en-US" sz="3000">
                <a:solidFill>
                  <a:schemeClr val="bg1"/>
                </a:solidFill>
                <a:latin typeface="Cabin" panose="020B0604020202020204" charset="0"/>
                <a:ea typeface="Cabin"/>
                <a:cs typeface="Cabin"/>
                <a:sym typeface="Cabin"/>
              </a:rPr>
              <a:t>- </a:t>
            </a:r>
            <a:r>
              <a:rPr lang="en-US" sz="3000">
                <a:solidFill>
                  <a:schemeClr val="bg1"/>
                </a:solidFill>
                <a:effectLst/>
                <a:latin typeface="Cabin" panose="020B0604020202020204" charset="0"/>
                <a:ea typeface="Times New Roman" panose="02020603050405020304" pitchFamily="18" charset="0"/>
              </a:rPr>
              <a:t>Phân tích để tăng tỷ suất hoàn vốn (ROI)</a:t>
            </a:r>
            <a:endParaRPr lang="en-US" sz="3000">
              <a:solidFill>
                <a:schemeClr val="bg1"/>
              </a:solidFill>
              <a:effectLst/>
              <a:latin typeface="Cabin" panose="020B0604020202020204" charset="0"/>
              <a:ea typeface="Yu Mincho" panose="02020400000000000000" pitchFamily="18" charset="-128"/>
            </a:endParaRPr>
          </a:p>
          <a:p>
            <a:pPr lvl="0" algn="l">
              <a:spcBef>
                <a:spcPct val="0"/>
              </a:spcBef>
            </a:pPr>
            <a:r>
              <a:rPr lang="en-US" sz="3000">
                <a:solidFill>
                  <a:schemeClr val="bg1"/>
                </a:solidFill>
                <a:effectLst/>
                <a:latin typeface="Cabin" panose="020B0604020202020204" charset="0"/>
                <a:ea typeface="Times New Roman" panose="02020603050405020304" pitchFamily="18" charset="0"/>
              </a:rPr>
              <a:t>- Khám phá những nguồn lực giúp nâng cấp chiến dịch</a:t>
            </a:r>
          </a:p>
          <a:p>
            <a:pPr>
              <a:spcBef>
                <a:spcPct val="0"/>
              </a:spcBef>
            </a:pPr>
            <a:r>
              <a:rPr lang="en-US" sz="3000">
                <a:solidFill>
                  <a:schemeClr val="bg1"/>
                </a:solidFill>
                <a:latin typeface="Cabin" panose="020B0604020202020204" charset="0"/>
                <a:ea typeface="Cabin"/>
                <a:cs typeface="Cabin"/>
                <a:sym typeface="Cabin"/>
              </a:rPr>
              <a:t>- </a:t>
            </a:r>
            <a:r>
              <a:rPr lang="en-US" sz="3000">
                <a:solidFill>
                  <a:schemeClr val="bg1"/>
                </a:solidFill>
                <a:effectLst/>
                <a:latin typeface="Cabin" panose="020B0604020202020204" charset="0"/>
                <a:ea typeface="Times New Roman" panose="02020603050405020304" pitchFamily="18" charset="0"/>
              </a:rPr>
              <a:t>Tìm kiếm cơ hội tiềm ẩn trong các lĩnh vực chưa được khám phá</a:t>
            </a:r>
            <a:endParaRPr lang="en-US" sz="3000">
              <a:solidFill>
                <a:schemeClr val="bg1"/>
              </a:solidFill>
              <a:effectLst/>
              <a:latin typeface="Cabin" panose="020B0604020202020204" charset="0"/>
              <a:ea typeface="Yu Mincho" panose="02020400000000000000" pitchFamily="18" charset="-128"/>
            </a:endParaRPr>
          </a:p>
          <a:p>
            <a:pPr marL="285750" lvl="0" indent="-285750" algn="l">
              <a:spcBef>
                <a:spcPct val="0"/>
              </a:spcBef>
              <a:buFontTx/>
              <a:buChar char="-"/>
            </a:pPr>
            <a:r>
              <a:rPr lang="en-US" sz="3000">
                <a:solidFill>
                  <a:schemeClr val="bg1"/>
                </a:solidFill>
                <a:effectLst/>
                <a:latin typeface="Cabin" panose="020B0604020202020204" charset="0"/>
                <a:ea typeface="Times New Roman" panose="02020603050405020304" pitchFamily="18" charset="0"/>
              </a:rPr>
              <a:t>Chọn sản phẩm phù hợp muốn quảng bá</a:t>
            </a:r>
          </a:p>
          <a:p>
            <a:pPr lvl="0" algn="l">
              <a:spcBef>
                <a:spcPct val="0"/>
              </a:spcBef>
            </a:pPr>
            <a:r>
              <a:rPr lang="en-US" sz="3000">
                <a:solidFill>
                  <a:schemeClr val="bg1"/>
                </a:solidFill>
                <a:latin typeface="Cabin" panose="020B0604020202020204" charset="0"/>
                <a:ea typeface="Cabin"/>
                <a:cs typeface="Cabin"/>
                <a:sym typeface="Cabin"/>
              </a:rPr>
              <a:t>- </a:t>
            </a:r>
            <a:r>
              <a:rPr lang="en-US" sz="3000">
                <a:solidFill>
                  <a:schemeClr val="bg1"/>
                </a:solidFill>
                <a:effectLst/>
                <a:latin typeface="Cabin" panose="020B0604020202020204" charset="0"/>
                <a:ea typeface="Times New Roman" panose="02020603050405020304" pitchFamily="18" charset="0"/>
              </a:rPr>
              <a:t>Thiết kế landing page dành riêng cho từng sản phẩm</a:t>
            </a:r>
            <a:endParaRPr lang="en-US" sz="3000">
              <a:solidFill>
                <a:schemeClr val="bg1"/>
              </a:solidFill>
              <a:latin typeface="Cabin" panose="020B0604020202020204" charset="0"/>
              <a:ea typeface="Cabin"/>
              <a:cs typeface="Cabin"/>
              <a:sym typeface="Cabin"/>
            </a:endParaRPr>
          </a:p>
        </p:txBody>
      </p:sp>
      <p:sp>
        <p:nvSpPr>
          <p:cNvPr id="11" name="TextBox 11"/>
          <p:cNvSpPr txBox="1"/>
          <p:nvPr/>
        </p:nvSpPr>
        <p:spPr>
          <a:xfrm>
            <a:off x="395031" y="2857500"/>
            <a:ext cx="9298773" cy="7386638"/>
          </a:xfrm>
          <a:prstGeom prst="rect">
            <a:avLst/>
          </a:prstGeom>
        </p:spPr>
        <p:txBody>
          <a:bodyPr wrap="square" lIns="0" tIns="0" rIns="0" bIns="0" rtlCol="0" anchor="t">
            <a:spAutoFit/>
          </a:bodyPr>
          <a:lstStyle/>
          <a:p>
            <a:pPr algn="l"/>
            <a:r>
              <a:rPr lang="en-US" sz="4000">
                <a:solidFill>
                  <a:srgbClr val="FFFFFF"/>
                </a:solidFill>
                <a:latin typeface="Cabin"/>
                <a:ea typeface="Cabin"/>
                <a:cs typeface="Cabin"/>
                <a:sym typeface="Cabin"/>
              </a:rPr>
              <a:t>Ứng dụng trong Digital Marketing</a:t>
            </a:r>
          </a:p>
          <a:p>
            <a:pPr marL="457200" indent="-457200" algn="l">
              <a:buFontTx/>
              <a:buChar char="-"/>
            </a:pPr>
            <a:r>
              <a:rPr lang="en-US" sz="3000">
                <a:solidFill>
                  <a:schemeClr val="bg1"/>
                </a:solidFill>
                <a:effectLst/>
                <a:latin typeface="Cabin" panose="020B0604020202020204" charset="0"/>
                <a:ea typeface="Times New Roman" panose="02020603050405020304" pitchFamily="18" charset="0"/>
              </a:rPr>
              <a:t>Dấu chân điện tử (Digital Footprint)</a:t>
            </a:r>
          </a:p>
          <a:p>
            <a:pPr marL="457200" indent="-457200" algn="l">
              <a:buFontTx/>
              <a:buChar char="-"/>
            </a:pPr>
            <a:r>
              <a:rPr lang="en-US" sz="3000">
                <a:solidFill>
                  <a:schemeClr val="bg1"/>
                </a:solidFill>
                <a:effectLst/>
                <a:latin typeface="Cabin" panose="020B0604020202020204" charset="0"/>
                <a:ea typeface="Times New Roman" panose="02020603050405020304" pitchFamily="18" charset="0"/>
              </a:rPr>
              <a:t>Phân tích ngôn ngữ tự </a:t>
            </a:r>
            <a:r>
              <a:rPr lang="en-US" sz="3000">
                <a:solidFill>
                  <a:schemeClr val="bg1"/>
                </a:solidFill>
                <a:effectLst/>
                <a:latin typeface="Cabin" panose="020B0604020202020204" charset="0"/>
                <a:ea typeface="Yu Mincho" panose="02020400000000000000" pitchFamily="18" charset="-128"/>
              </a:rPr>
              <a:t>nhiên</a:t>
            </a:r>
            <a:r>
              <a:rPr lang="en-US" sz="3000">
                <a:solidFill>
                  <a:schemeClr val="bg1"/>
                </a:solidFill>
                <a:effectLst/>
                <a:latin typeface="Cabin" panose="020B0604020202020204" charset="0"/>
                <a:ea typeface="Times New Roman" panose="02020603050405020304" pitchFamily="18" charset="0"/>
              </a:rPr>
              <a:t> (NLP)</a:t>
            </a:r>
          </a:p>
          <a:p>
            <a:pPr marL="457200" indent="-457200">
              <a:buFontTx/>
              <a:buChar char="-"/>
            </a:pPr>
            <a:r>
              <a:rPr lang="en-US" sz="3000">
                <a:solidFill>
                  <a:schemeClr val="bg1"/>
                </a:solidFill>
                <a:effectLst/>
                <a:latin typeface="Cabin" panose="020B0604020202020204" charset="0"/>
                <a:ea typeface="Times New Roman" panose="02020603050405020304" pitchFamily="18" charset="0"/>
              </a:rPr>
              <a:t>Hệ thống theo dõi nhãn cầu (eye-tracking)</a:t>
            </a:r>
          </a:p>
          <a:p>
            <a:pPr marL="457200" indent="-457200">
              <a:buFontTx/>
              <a:buChar char="-"/>
            </a:pPr>
            <a:r>
              <a:rPr lang="en-US" sz="3000">
                <a:solidFill>
                  <a:schemeClr val="bg1"/>
                </a:solidFill>
                <a:effectLst/>
                <a:latin typeface="Cabin" panose="020B0604020202020204" charset="0"/>
                <a:ea typeface="Times New Roman" panose="02020603050405020304" pitchFamily="18" charset="0"/>
              </a:rPr>
              <a:t>Phân chia dữ liệu (clustering)</a:t>
            </a:r>
          </a:p>
          <a:p>
            <a:pPr marL="457200" indent="-457200">
              <a:buFontTx/>
              <a:buChar char="-"/>
            </a:pPr>
            <a:r>
              <a:rPr lang="en-US" sz="3000">
                <a:solidFill>
                  <a:schemeClr val="bg1"/>
                </a:solidFill>
                <a:effectLst/>
                <a:latin typeface="Cabin" panose="020B0604020202020204" charset="0"/>
                <a:ea typeface="Times New Roman" panose="02020603050405020304" pitchFamily="18" charset="0"/>
              </a:rPr>
              <a:t>Thu thập dữ liệu chính xác</a:t>
            </a:r>
          </a:p>
          <a:p>
            <a:endParaRPr lang="en-US" sz="3000">
              <a:solidFill>
                <a:schemeClr val="bg1"/>
              </a:solidFill>
              <a:effectLst/>
              <a:latin typeface="Cabin" panose="020B0604020202020204" charset="0"/>
              <a:ea typeface="Times New Roman" panose="02020603050405020304" pitchFamily="18" charset="0"/>
            </a:endParaRPr>
          </a:p>
          <a:p>
            <a:pPr marL="0" lvl="0" indent="0" algn="l">
              <a:spcBef>
                <a:spcPct val="0"/>
              </a:spcBef>
            </a:pPr>
            <a:r>
              <a:rPr lang="en-US" sz="4000">
                <a:solidFill>
                  <a:schemeClr val="bg1"/>
                </a:solidFill>
                <a:effectLst/>
                <a:latin typeface="Cabin" panose="020B0604020202020204" charset="0"/>
                <a:ea typeface="Times New Roman" panose="02020603050405020304" pitchFamily="18" charset="0"/>
              </a:rPr>
              <a:t>Ứng dụng trong Social Media Marketing (SMM)</a:t>
            </a:r>
          </a:p>
          <a:p>
            <a:pPr marL="0" lvl="0" indent="0" algn="l">
              <a:spcBef>
                <a:spcPct val="0"/>
              </a:spcBef>
            </a:pPr>
            <a:r>
              <a:rPr lang="en-US" sz="3000">
                <a:solidFill>
                  <a:schemeClr val="bg1"/>
                </a:solidFill>
                <a:effectLst/>
                <a:latin typeface="Cabin" panose="020B0604020202020204" charset="0"/>
                <a:ea typeface="Times New Roman" panose="02020603050405020304" pitchFamily="18" charset="0"/>
              </a:rPr>
              <a:t>- Phân tích dữ liệu người dùng</a:t>
            </a:r>
            <a:endParaRPr lang="en-US" sz="3000">
              <a:solidFill>
                <a:schemeClr val="bg1"/>
              </a:solidFill>
              <a:latin typeface="Cabin" panose="020B0604020202020204" charset="0"/>
              <a:ea typeface="Times New Roman" panose="02020603050405020304" pitchFamily="18" charset="0"/>
            </a:endParaRPr>
          </a:p>
          <a:p>
            <a:pPr marL="0" lvl="0" indent="0" algn="l">
              <a:spcBef>
                <a:spcPct val="0"/>
              </a:spcBef>
            </a:pPr>
            <a:r>
              <a:rPr lang="en-US" sz="3000">
                <a:solidFill>
                  <a:schemeClr val="bg1"/>
                </a:solidFill>
                <a:effectLst/>
                <a:latin typeface="Cabin" panose="020B0604020202020204" charset="0"/>
                <a:ea typeface="Times New Roman" panose="02020603050405020304" pitchFamily="18" charset="0"/>
              </a:rPr>
              <a:t>- Dự đoán xu hướng tương lai</a:t>
            </a:r>
          </a:p>
          <a:p>
            <a:pPr marL="0" lvl="0" indent="0" algn="l">
              <a:spcBef>
                <a:spcPct val="0"/>
              </a:spcBef>
            </a:pPr>
            <a:r>
              <a:rPr lang="en-US" sz="3000">
                <a:solidFill>
                  <a:schemeClr val="bg1"/>
                </a:solidFill>
                <a:effectLst/>
                <a:latin typeface="Cabin" panose="020B0604020202020204" charset="0"/>
                <a:ea typeface="Times New Roman" panose="02020603050405020304" pitchFamily="18" charset="0"/>
              </a:rPr>
              <a:t>- Cá nhân hóa nội dung</a:t>
            </a:r>
            <a:endParaRPr lang="en-US" sz="3000">
              <a:solidFill>
                <a:schemeClr val="bg1"/>
              </a:solidFill>
              <a:latin typeface="Cabin" panose="020B0604020202020204" charset="0"/>
              <a:ea typeface="Times New Roman" panose="02020603050405020304" pitchFamily="18" charset="0"/>
            </a:endParaRPr>
          </a:p>
          <a:p>
            <a:pPr marL="0" lvl="0" indent="0" algn="l">
              <a:spcBef>
                <a:spcPct val="0"/>
              </a:spcBef>
            </a:pPr>
            <a:r>
              <a:rPr lang="en-US" sz="3000">
                <a:solidFill>
                  <a:schemeClr val="bg1"/>
                </a:solidFill>
                <a:effectLst/>
                <a:latin typeface="Cabin" panose="020B0604020202020204" charset="0"/>
                <a:ea typeface="Times New Roman" panose="02020603050405020304" pitchFamily="18" charset="0"/>
              </a:rPr>
              <a:t>- Dự đoán khủng hoảng truyền thông</a:t>
            </a:r>
            <a:endParaRPr lang="en-US" sz="3000">
              <a:solidFill>
                <a:schemeClr val="bg1"/>
              </a:solidFill>
              <a:latin typeface="Cabin" panose="020B0604020202020204" charset="0"/>
              <a:ea typeface="Cabin"/>
              <a:cs typeface="Cabin"/>
              <a:sym typeface="Cabin"/>
            </a:endParaRPr>
          </a:p>
          <a:p>
            <a:endParaRPr lang="en-US" sz="3000">
              <a:solidFill>
                <a:schemeClr val="bg1"/>
              </a:solidFill>
              <a:effectLst/>
              <a:latin typeface="Cabin" panose="020B0604020202020204" charset="0"/>
              <a:ea typeface="Yu Mincho" panose="02020400000000000000" pitchFamily="18" charset="-128"/>
            </a:endParaRPr>
          </a:p>
          <a:p>
            <a:pPr algn="l"/>
            <a:endParaRPr lang="en-US" sz="3000">
              <a:solidFill>
                <a:schemeClr val="bg1"/>
              </a:solidFill>
              <a:latin typeface="Cabin" panose="020B0604020202020204" charset="0"/>
              <a:ea typeface="Cabin"/>
              <a:cs typeface="Cabin"/>
              <a:sym typeface="Cabin"/>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60876" y="5905114"/>
            <a:ext cx="7533011" cy="1176671"/>
          </a:xfrm>
          <a:prstGeom prst="rect">
            <a:avLst/>
          </a:prstGeom>
          <a:solidFill>
            <a:srgbClr val="EDECED"/>
          </a:solidFill>
        </p:spPr>
      </p:sp>
      <p:sp>
        <p:nvSpPr>
          <p:cNvPr id="3" name="AutoShape 3"/>
          <p:cNvSpPr/>
          <p:nvPr/>
        </p:nvSpPr>
        <p:spPr>
          <a:xfrm>
            <a:off x="1082999" y="7834975"/>
            <a:ext cx="7533011" cy="1176671"/>
          </a:xfrm>
          <a:prstGeom prst="rect">
            <a:avLst/>
          </a:prstGeom>
          <a:solidFill>
            <a:srgbClr val="EDECED"/>
          </a:solidFill>
        </p:spPr>
      </p:sp>
      <p:sp>
        <p:nvSpPr>
          <p:cNvPr id="4" name="AutoShape 4"/>
          <p:cNvSpPr/>
          <p:nvPr/>
        </p:nvSpPr>
        <p:spPr>
          <a:xfrm>
            <a:off x="1046128" y="3894723"/>
            <a:ext cx="7533011" cy="1176671"/>
          </a:xfrm>
          <a:prstGeom prst="rect">
            <a:avLst/>
          </a:prstGeom>
          <a:solidFill>
            <a:srgbClr val="EDECED"/>
          </a:solidFill>
        </p:spPr>
      </p:sp>
      <p:grpSp>
        <p:nvGrpSpPr>
          <p:cNvPr id="5" name="Group 5"/>
          <p:cNvGrpSpPr/>
          <p:nvPr/>
        </p:nvGrpSpPr>
        <p:grpSpPr>
          <a:xfrm>
            <a:off x="10070330" y="1028700"/>
            <a:ext cx="7608243" cy="8229600"/>
            <a:chOff x="0" y="0"/>
            <a:chExt cx="1178716" cy="1274980"/>
          </a:xfrm>
        </p:grpSpPr>
        <p:sp>
          <p:nvSpPr>
            <p:cNvPr id="6" name="Freeform 6"/>
            <p:cNvSpPr/>
            <p:nvPr/>
          </p:nvSpPr>
          <p:spPr>
            <a:xfrm>
              <a:off x="0" y="0"/>
              <a:ext cx="1178716" cy="1274980"/>
            </a:xfrm>
            <a:custGeom>
              <a:avLst/>
              <a:gdLst/>
              <a:ahLst/>
              <a:cxnLst/>
              <a:rect l="l" t="t" r="r" b="b"/>
              <a:pathLst>
                <a:path w="1178716" h="1274980">
                  <a:moveTo>
                    <a:pt x="23404" y="0"/>
                  </a:moveTo>
                  <a:lnTo>
                    <a:pt x="1155312" y="0"/>
                  </a:lnTo>
                  <a:cubicBezTo>
                    <a:pt x="1161519" y="0"/>
                    <a:pt x="1167472" y="2466"/>
                    <a:pt x="1171861" y="6855"/>
                  </a:cubicBezTo>
                  <a:cubicBezTo>
                    <a:pt x="1176250" y="11244"/>
                    <a:pt x="1178716" y="17197"/>
                    <a:pt x="1178716" y="23404"/>
                  </a:cubicBezTo>
                  <a:lnTo>
                    <a:pt x="1178716" y="1251576"/>
                  </a:lnTo>
                  <a:cubicBezTo>
                    <a:pt x="1178716" y="1257783"/>
                    <a:pt x="1176250" y="1263736"/>
                    <a:pt x="1171861" y="1268126"/>
                  </a:cubicBezTo>
                  <a:cubicBezTo>
                    <a:pt x="1167472" y="1272515"/>
                    <a:pt x="1161519" y="1274980"/>
                    <a:pt x="1155312" y="1274980"/>
                  </a:cubicBezTo>
                  <a:lnTo>
                    <a:pt x="23404" y="1274980"/>
                  </a:lnTo>
                  <a:cubicBezTo>
                    <a:pt x="17197" y="1274980"/>
                    <a:pt x="11244" y="1272515"/>
                    <a:pt x="6855" y="1268126"/>
                  </a:cubicBezTo>
                  <a:cubicBezTo>
                    <a:pt x="2466" y="1263736"/>
                    <a:pt x="0" y="1257783"/>
                    <a:pt x="0" y="1251576"/>
                  </a:cubicBezTo>
                  <a:lnTo>
                    <a:pt x="0" y="23404"/>
                  </a:lnTo>
                  <a:cubicBezTo>
                    <a:pt x="0" y="17197"/>
                    <a:pt x="2466" y="11244"/>
                    <a:pt x="6855" y="6855"/>
                  </a:cubicBezTo>
                  <a:cubicBezTo>
                    <a:pt x="11244" y="2466"/>
                    <a:pt x="17197" y="0"/>
                    <a:pt x="23404" y="0"/>
                  </a:cubicBezTo>
                  <a:close/>
                </a:path>
              </a:pathLst>
            </a:custGeom>
            <a:blipFill>
              <a:blip r:embed="rId2"/>
              <a:stretch>
                <a:fillRect l="-34746" r="-34746"/>
              </a:stretch>
            </a:blipFill>
          </p:spPr>
        </p:sp>
      </p:grpSp>
      <p:sp>
        <p:nvSpPr>
          <p:cNvPr id="7" name="TextBox 7"/>
          <p:cNvSpPr txBox="1"/>
          <p:nvPr/>
        </p:nvSpPr>
        <p:spPr>
          <a:xfrm>
            <a:off x="1044787" y="4182703"/>
            <a:ext cx="7533011" cy="600710"/>
          </a:xfrm>
          <a:prstGeom prst="rect">
            <a:avLst/>
          </a:prstGeom>
        </p:spPr>
        <p:txBody>
          <a:bodyPr lIns="0" tIns="0" rIns="0" bIns="0" rtlCol="0" anchor="t">
            <a:spAutoFit/>
          </a:bodyPr>
          <a:lstStyle/>
          <a:p>
            <a:pPr algn="ctr">
              <a:lnSpc>
                <a:spcPts val="4809"/>
              </a:lnSpc>
            </a:pPr>
            <a:r>
              <a:rPr lang="en-US" sz="3699" b="1" spc="-73">
                <a:solidFill>
                  <a:srgbClr val="000000"/>
                </a:solidFill>
                <a:latin typeface="Cabin Bold"/>
                <a:ea typeface="Cabin Bold"/>
                <a:cs typeface="Cabin Bold"/>
                <a:sym typeface="Cabin Bold"/>
              </a:rPr>
              <a:t> </a:t>
            </a:r>
            <a:r>
              <a:rPr lang="en-US" sz="3699" spc="-73">
                <a:solidFill>
                  <a:srgbClr val="000000"/>
                </a:solidFill>
                <a:latin typeface="Cabin" panose="020B0604020202020204" charset="0"/>
                <a:ea typeface="Cabin Bold"/>
                <a:cs typeface="Cabin Bold"/>
                <a:sym typeface="Cabin Bold"/>
              </a:rPr>
              <a:t>1. Dự đoán nhu cầu</a:t>
            </a:r>
          </a:p>
        </p:txBody>
      </p:sp>
      <p:sp>
        <p:nvSpPr>
          <p:cNvPr id="8" name="TextBox 8"/>
          <p:cNvSpPr txBox="1"/>
          <p:nvPr/>
        </p:nvSpPr>
        <p:spPr>
          <a:xfrm>
            <a:off x="1082999" y="6193095"/>
            <a:ext cx="7533011" cy="600710"/>
          </a:xfrm>
          <a:prstGeom prst="rect">
            <a:avLst/>
          </a:prstGeom>
        </p:spPr>
        <p:txBody>
          <a:bodyPr lIns="0" tIns="0" rIns="0" bIns="0" rtlCol="0" anchor="t">
            <a:spAutoFit/>
          </a:bodyPr>
          <a:lstStyle/>
          <a:p>
            <a:pPr algn="ctr">
              <a:lnSpc>
                <a:spcPts val="4809"/>
              </a:lnSpc>
              <a:spcBef>
                <a:spcPct val="0"/>
              </a:spcBef>
            </a:pPr>
            <a:r>
              <a:rPr lang="en-US" sz="3699" spc="-73">
                <a:solidFill>
                  <a:srgbClr val="000000"/>
                </a:solidFill>
                <a:latin typeface="Cabin" panose="020B0604020202020204" charset="0"/>
                <a:ea typeface="Cabin Bold"/>
                <a:cs typeface="Cabin Bold"/>
                <a:sym typeface="Cabin Bold"/>
              </a:rPr>
              <a:t> 2. Tối ưu hóa kho hàng</a:t>
            </a:r>
          </a:p>
        </p:txBody>
      </p:sp>
      <p:sp>
        <p:nvSpPr>
          <p:cNvPr id="9" name="TextBox 9"/>
          <p:cNvSpPr txBox="1"/>
          <p:nvPr/>
        </p:nvSpPr>
        <p:spPr>
          <a:xfrm>
            <a:off x="1076965" y="8133903"/>
            <a:ext cx="7516922" cy="578813"/>
          </a:xfrm>
          <a:prstGeom prst="rect">
            <a:avLst/>
          </a:prstGeom>
        </p:spPr>
        <p:txBody>
          <a:bodyPr wrap="square" lIns="0" tIns="0" rIns="0" bIns="0" rtlCol="0" anchor="t">
            <a:spAutoFit/>
          </a:bodyPr>
          <a:lstStyle/>
          <a:p>
            <a:pPr algn="ctr">
              <a:lnSpc>
                <a:spcPts val="4809"/>
              </a:lnSpc>
              <a:spcBef>
                <a:spcPct val="0"/>
              </a:spcBef>
            </a:pPr>
            <a:r>
              <a:rPr lang="en-US" sz="3699" spc="-73">
                <a:solidFill>
                  <a:srgbClr val="000000"/>
                </a:solidFill>
                <a:latin typeface="Cabin" panose="020B0604020202020204" charset="0"/>
                <a:ea typeface="Cabin Bold"/>
                <a:cs typeface="Cabin Bold"/>
                <a:sym typeface="Cabin Bold"/>
              </a:rPr>
              <a:t>3. Quản lý giao hàng</a:t>
            </a:r>
          </a:p>
        </p:txBody>
      </p:sp>
      <p:sp>
        <p:nvSpPr>
          <p:cNvPr id="10" name="TextBox 10"/>
          <p:cNvSpPr txBox="1"/>
          <p:nvPr/>
        </p:nvSpPr>
        <p:spPr>
          <a:xfrm>
            <a:off x="1028700" y="981452"/>
            <a:ext cx="8343900" cy="2030236"/>
          </a:xfrm>
          <a:prstGeom prst="rect">
            <a:avLst/>
          </a:prstGeom>
        </p:spPr>
        <p:txBody>
          <a:bodyPr wrap="square" lIns="0" tIns="0" rIns="0" bIns="0" rtlCol="0" anchor="t">
            <a:spAutoFit/>
          </a:bodyPr>
          <a:lstStyle/>
          <a:p>
            <a:pPr marL="0" lvl="0" indent="0" algn="l">
              <a:lnSpc>
                <a:spcPts val="8154"/>
              </a:lnSpc>
            </a:pPr>
            <a:r>
              <a:rPr lang="en-US" sz="6000" b="1">
                <a:solidFill>
                  <a:srgbClr val="1836B2"/>
                </a:solidFill>
                <a:latin typeface="Cabin" panose="020B0604020202020204" charset="0"/>
                <a:ea typeface="Cabin Bold"/>
                <a:cs typeface="Cabin Bold"/>
                <a:sym typeface="Cabin Bold"/>
              </a:rPr>
              <a:t>III. QUẢN LÝ TỒN KHO VÀ GIAO HÀNG</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1789384"/>
            <a:ext cx="8205368" cy="6050050"/>
          </a:xfrm>
          <a:custGeom>
            <a:avLst/>
            <a:gdLst/>
            <a:ahLst/>
            <a:cxnLst/>
            <a:rect l="l" t="t" r="r" b="b"/>
            <a:pathLst>
              <a:path w="8205368" h="6050050">
                <a:moveTo>
                  <a:pt x="0" y="0"/>
                </a:moveTo>
                <a:lnTo>
                  <a:pt x="8205368" y="0"/>
                </a:lnTo>
                <a:lnTo>
                  <a:pt x="8205368" y="6050050"/>
                </a:lnTo>
                <a:lnTo>
                  <a:pt x="0" y="6050050"/>
                </a:lnTo>
                <a:lnTo>
                  <a:pt x="0" y="0"/>
                </a:lnTo>
                <a:close/>
              </a:path>
            </a:pathLst>
          </a:custGeom>
          <a:blipFill>
            <a:blip r:embed="rId2"/>
            <a:stretch>
              <a:fillRect l="-19013" r="-18716" b="-402"/>
            </a:stretch>
          </a:blipFill>
        </p:spPr>
      </p:sp>
      <p:sp>
        <p:nvSpPr>
          <p:cNvPr id="3" name="TextBox 3"/>
          <p:cNvSpPr txBox="1"/>
          <p:nvPr/>
        </p:nvSpPr>
        <p:spPr>
          <a:xfrm>
            <a:off x="690182" y="3620414"/>
            <a:ext cx="8115300" cy="5444490"/>
          </a:xfrm>
          <a:prstGeom prst="rect">
            <a:avLst/>
          </a:prstGeom>
        </p:spPr>
        <p:txBody>
          <a:bodyPr lIns="0" tIns="0" rIns="0" bIns="0" rtlCol="0" anchor="t">
            <a:spAutoFit/>
          </a:bodyPr>
          <a:lstStyle/>
          <a:p>
            <a:pPr algn="l">
              <a:lnSpc>
                <a:spcPts val="3930"/>
              </a:lnSpc>
            </a:pPr>
            <a:r>
              <a:rPr lang="en-US" sz="3000">
                <a:solidFill>
                  <a:srgbClr val="000000"/>
                </a:solidFill>
                <a:latin typeface="Cabin"/>
                <a:ea typeface="Cabin"/>
                <a:cs typeface="Cabin"/>
                <a:sym typeface="Cabin"/>
              </a:rPr>
              <a:t>Phân tích giao hàng là dự đoán thời gian giao dựa trên khoảng cách, yếu tố giao thông và loại phương tiện (xe máy, ô tô, xe tải). </a:t>
            </a:r>
          </a:p>
          <a:p>
            <a:pPr algn="l">
              <a:lnSpc>
                <a:spcPts val="3930"/>
              </a:lnSpc>
            </a:pPr>
            <a:endParaRPr lang="en-US" sz="3000">
              <a:solidFill>
                <a:srgbClr val="000000"/>
              </a:solidFill>
              <a:latin typeface="Cabin"/>
              <a:ea typeface="Cabin"/>
              <a:cs typeface="Cabin"/>
              <a:sym typeface="Cabin"/>
            </a:endParaRPr>
          </a:p>
          <a:p>
            <a:pPr algn="l">
              <a:lnSpc>
                <a:spcPts val="3930"/>
              </a:lnSpc>
            </a:pPr>
            <a:r>
              <a:rPr lang="en-US" sz="3000">
                <a:solidFill>
                  <a:srgbClr val="000000"/>
                </a:solidFill>
                <a:latin typeface="Cabin"/>
                <a:ea typeface="Cabin"/>
                <a:cs typeface="Cabin"/>
                <a:sym typeface="Cabin"/>
              </a:rPr>
              <a:t>Tối ưu hóa tuyến đường tìm đường ngắn nhất giữa các địa điểm (Hoàn Kiếm, Ba Đình, Hai Bà Trưng, Cầu Giấy) với điều kiện giao thông thực tế. </a:t>
            </a:r>
          </a:p>
          <a:p>
            <a:pPr algn="l">
              <a:lnSpc>
                <a:spcPts val="3930"/>
              </a:lnSpc>
            </a:pPr>
            <a:endParaRPr lang="en-US" sz="3000">
              <a:solidFill>
                <a:srgbClr val="000000"/>
              </a:solidFill>
              <a:latin typeface="Cabin"/>
              <a:ea typeface="Cabin"/>
              <a:cs typeface="Cabin"/>
              <a:sym typeface="Cabin"/>
            </a:endParaRPr>
          </a:p>
          <a:p>
            <a:pPr marL="0" lvl="0" indent="0" algn="l">
              <a:lnSpc>
                <a:spcPts val="3930"/>
              </a:lnSpc>
            </a:pPr>
            <a:r>
              <a:rPr lang="en-US" sz="3000">
                <a:solidFill>
                  <a:srgbClr val="000000"/>
                </a:solidFill>
                <a:latin typeface="Cabin"/>
                <a:ea typeface="Cabin"/>
                <a:cs typeface="Cabin"/>
                <a:sym typeface="Cabin"/>
              </a:rPr>
              <a:t>Mô hình sử dụng hồi quy tuyến tính để tính toán thời gian, kết hợp dữ liệu ngẫu nhiên về khoảng cách (5-100 km) và nhiễu giao thông. </a:t>
            </a:r>
          </a:p>
        </p:txBody>
      </p:sp>
      <p:grpSp>
        <p:nvGrpSpPr>
          <p:cNvPr id="4" name="Group 4"/>
          <p:cNvGrpSpPr/>
          <p:nvPr/>
        </p:nvGrpSpPr>
        <p:grpSpPr>
          <a:xfrm>
            <a:off x="11963400" y="8699082"/>
            <a:ext cx="9010162" cy="3175835"/>
            <a:chOff x="0" y="0"/>
            <a:chExt cx="5800804" cy="5372100"/>
          </a:xfrm>
        </p:grpSpPr>
        <p:sp>
          <p:nvSpPr>
            <p:cNvPr id="5" name="Freeform 5"/>
            <p:cNvSpPr/>
            <p:nvPr/>
          </p:nvSpPr>
          <p:spPr>
            <a:xfrm>
              <a:off x="0" y="0"/>
              <a:ext cx="5800804" cy="5372100"/>
            </a:xfrm>
            <a:custGeom>
              <a:avLst/>
              <a:gdLst/>
              <a:ahLst/>
              <a:cxnLst/>
              <a:rect l="l" t="t" r="r" b="b"/>
              <a:pathLst>
                <a:path w="5800804" h="5372100">
                  <a:moveTo>
                    <a:pt x="4250134" y="0"/>
                  </a:moveTo>
                  <a:lnTo>
                    <a:pt x="1550670" y="0"/>
                  </a:lnTo>
                  <a:lnTo>
                    <a:pt x="0" y="2686050"/>
                  </a:lnTo>
                  <a:lnTo>
                    <a:pt x="1550670" y="5372100"/>
                  </a:lnTo>
                  <a:lnTo>
                    <a:pt x="4250134" y="5372100"/>
                  </a:lnTo>
                  <a:lnTo>
                    <a:pt x="5800804" y="2686050"/>
                  </a:lnTo>
                  <a:lnTo>
                    <a:pt x="4250134" y="0"/>
                  </a:lnTo>
                  <a:close/>
                </a:path>
              </a:pathLst>
            </a:custGeom>
            <a:solidFill>
              <a:srgbClr val="A066CB"/>
            </a:solidFill>
          </p:spPr>
        </p:sp>
      </p:grpSp>
      <p:grpSp>
        <p:nvGrpSpPr>
          <p:cNvPr id="6" name="Group 6"/>
          <p:cNvGrpSpPr/>
          <p:nvPr/>
        </p:nvGrpSpPr>
        <p:grpSpPr>
          <a:xfrm>
            <a:off x="12362962" y="9334500"/>
            <a:ext cx="8610600" cy="3048000"/>
            <a:chOff x="0" y="0"/>
            <a:chExt cx="5800804" cy="5372100"/>
          </a:xfrm>
        </p:grpSpPr>
        <p:sp>
          <p:nvSpPr>
            <p:cNvPr id="7" name="Freeform 7"/>
            <p:cNvSpPr/>
            <p:nvPr/>
          </p:nvSpPr>
          <p:spPr>
            <a:xfrm>
              <a:off x="0" y="0"/>
              <a:ext cx="5800804" cy="5372100"/>
            </a:xfrm>
            <a:custGeom>
              <a:avLst/>
              <a:gdLst/>
              <a:ahLst/>
              <a:cxnLst/>
              <a:rect l="l" t="t" r="r" b="b"/>
              <a:pathLst>
                <a:path w="5800804" h="5372100">
                  <a:moveTo>
                    <a:pt x="4250134" y="0"/>
                  </a:moveTo>
                  <a:lnTo>
                    <a:pt x="1550670" y="0"/>
                  </a:lnTo>
                  <a:lnTo>
                    <a:pt x="0" y="2686050"/>
                  </a:lnTo>
                  <a:lnTo>
                    <a:pt x="1550670" y="5372100"/>
                  </a:lnTo>
                  <a:lnTo>
                    <a:pt x="4250134" y="5372100"/>
                  </a:lnTo>
                  <a:lnTo>
                    <a:pt x="5800804" y="2686050"/>
                  </a:lnTo>
                  <a:lnTo>
                    <a:pt x="4250134" y="0"/>
                  </a:lnTo>
                  <a:close/>
                </a:path>
              </a:pathLst>
            </a:custGeom>
            <a:solidFill>
              <a:srgbClr val="1836B2"/>
            </a:solidFill>
          </p:spPr>
        </p:sp>
      </p:grpSp>
      <p:sp>
        <p:nvSpPr>
          <p:cNvPr id="8" name="TextBox 8"/>
          <p:cNvSpPr txBox="1"/>
          <p:nvPr/>
        </p:nvSpPr>
        <p:spPr>
          <a:xfrm>
            <a:off x="690182" y="774019"/>
            <a:ext cx="8115300" cy="1964055"/>
          </a:xfrm>
          <a:prstGeom prst="rect">
            <a:avLst/>
          </a:prstGeom>
        </p:spPr>
        <p:txBody>
          <a:bodyPr lIns="0" tIns="0" rIns="0" bIns="0" rtlCol="0" anchor="t">
            <a:spAutoFit/>
          </a:bodyPr>
          <a:lstStyle/>
          <a:p>
            <a:pPr marL="0" lvl="0" indent="0" algn="l">
              <a:lnSpc>
                <a:spcPts val="7860"/>
              </a:lnSpc>
            </a:pPr>
            <a:r>
              <a:rPr lang="en-US" sz="6000" b="1">
                <a:solidFill>
                  <a:srgbClr val="1836B2"/>
                </a:solidFill>
                <a:latin typeface="Cabin" panose="020B0604020202020204" charset="0"/>
                <a:ea typeface="Cabin Bold"/>
                <a:cs typeface="Cabin Bold"/>
                <a:sym typeface="Cabin Bold"/>
              </a:rPr>
              <a:t>Khái niệm phân tích và tối ưu hóa giao hàng</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615572" y="2365407"/>
            <a:ext cx="6643728" cy="6721573"/>
          </a:xfrm>
          <a:custGeom>
            <a:avLst/>
            <a:gdLst/>
            <a:ahLst/>
            <a:cxnLst/>
            <a:rect l="l" t="t" r="r" b="b"/>
            <a:pathLst>
              <a:path w="6643728" h="6721573">
                <a:moveTo>
                  <a:pt x="0" y="0"/>
                </a:moveTo>
                <a:lnTo>
                  <a:pt x="6643728" y="0"/>
                </a:lnTo>
                <a:lnTo>
                  <a:pt x="6643728" y="6721573"/>
                </a:lnTo>
                <a:lnTo>
                  <a:pt x="0" y="6721573"/>
                </a:lnTo>
                <a:lnTo>
                  <a:pt x="0" y="0"/>
                </a:lnTo>
                <a:close/>
              </a:path>
            </a:pathLst>
          </a:custGeom>
          <a:blipFill>
            <a:blip r:embed="rId2"/>
            <a:stretch>
              <a:fillRect l="-1136" r="-35"/>
            </a:stretch>
          </a:blipFill>
        </p:spPr>
      </p:sp>
      <p:sp>
        <p:nvSpPr>
          <p:cNvPr id="3" name="TextBox 3"/>
          <p:cNvSpPr txBox="1"/>
          <p:nvPr/>
        </p:nvSpPr>
        <p:spPr>
          <a:xfrm>
            <a:off x="1028700" y="401352"/>
            <a:ext cx="10260484" cy="1964055"/>
          </a:xfrm>
          <a:prstGeom prst="rect">
            <a:avLst/>
          </a:prstGeom>
        </p:spPr>
        <p:txBody>
          <a:bodyPr lIns="0" tIns="0" rIns="0" bIns="0" rtlCol="0" anchor="t">
            <a:spAutoFit/>
          </a:bodyPr>
          <a:lstStyle/>
          <a:p>
            <a:pPr marL="0" lvl="0" indent="0" algn="l">
              <a:lnSpc>
                <a:spcPts val="7860"/>
              </a:lnSpc>
            </a:pPr>
            <a:r>
              <a:rPr lang="en-US" sz="6000" b="1">
                <a:solidFill>
                  <a:srgbClr val="1836B2"/>
                </a:solidFill>
                <a:latin typeface="Cabin" panose="020B0604020202020204" charset="0"/>
                <a:ea typeface="Cabin Bold"/>
                <a:cs typeface="Cabin Bold"/>
                <a:sym typeface="Cabin Bold"/>
              </a:rPr>
              <a:t>Kết quả đạt được - Thời gian và chi phí giao hàng</a:t>
            </a:r>
          </a:p>
        </p:txBody>
      </p:sp>
      <p:sp>
        <p:nvSpPr>
          <p:cNvPr id="4" name="TextBox 4"/>
          <p:cNvSpPr txBox="1"/>
          <p:nvPr/>
        </p:nvSpPr>
        <p:spPr>
          <a:xfrm>
            <a:off x="1028700" y="3243681"/>
            <a:ext cx="7408364" cy="6391275"/>
          </a:xfrm>
          <a:prstGeom prst="rect">
            <a:avLst/>
          </a:prstGeom>
        </p:spPr>
        <p:txBody>
          <a:bodyPr lIns="0" tIns="0" rIns="0" bIns="0" rtlCol="0" anchor="t">
            <a:spAutoFit/>
          </a:bodyPr>
          <a:lstStyle/>
          <a:p>
            <a:pPr algn="l">
              <a:lnSpc>
                <a:spcPts val="4200"/>
              </a:lnSpc>
              <a:spcBef>
                <a:spcPct val="0"/>
              </a:spcBef>
            </a:pPr>
            <a:r>
              <a:rPr lang="en-US" sz="3000" spc="-60">
                <a:solidFill>
                  <a:srgbClr val="000000"/>
                </a:solidFill>
                <a:latin typeface="Cabin"/>
                <a:ea typeface="Cabin"/>
                <a:cs typeface="Cabin"/>
                <a:sym typeface="Cabin"/>
              </a:rPr>
              <a:t>Tuyến đường ngắn nhất từ Hoàn Kiếm đến Cầu Giấy: Hoàn Kiếm -&gt; Hai Bà Trưng -&gt; Cầu Giấy, tổng khoảng cách 8.85 km. </a:t>
            </a:r>
          </a:p>
          <a:p>
            <a:pPr algn="l">
              <a:lnSpc>
                <a:spcPts val="4200"/>
              </a:lnSpc>
              <a:spcBef>
                <a:spcPct val="0"/>
              </a:spcBef>
            </a:pPr>
            <a:endParaRPr lang="en-US" sz="3000" spc="-60">
              <a:solidFill>
                <a:srgbClr val="000000"/>
              </a:solidFill>
              <a:latin typeface="Cabin"/>
              <a:ea typeface="Cabin"/>
              <a:cs typeface="Cabin"/>
              <a:sym typeface="Cabin"/>
            </a:endParaRPr>
          </a:p>
          <a:p>
            <a:pPr algn="l">
              <a:lnSpc>
                <a:spcPts val="4200"/>
              </a:lnSpc>
              <a:spcBef>
                <a:spcPct val="0"/>
              </a:spcBef>
            </a:pPr>
            <a:r>
              <a:rPr lang="en-US" sz="3000" spc="-60">
                <a:solidFill>
                  <a:srgbClr val="000000"/>
                </a:solidFill>
                <a:latin typeface="Cabin"/>
                <a:ea typeface="Cabin"/>
                <a:cs typeface="Cabin"/>
                <a:sym typeface="Cabin"/>
              </a:rPr>
              <a:t>Thời gian yêu cầu (deadline) là 40 phút. Thời gian giao hàng dự đoán: xe máy (11.06 phút, $1.77), ô tô (7.23 phút, $4.43), xe tải (16.20 phút, $6.20).</a:t>
            </a:r>
          </a:p>
          <a:p>
            <a:pPr algn="l">
              <a:lnSpc>
                <a:spcPts val="4200"/>
              </a:lnSpc>
              <a:spcBef>
                <a:spcPct val="0"/>
              </a:spcBef>
            </a:pPr>
            <a:endParaRPr lang="en-US" sz="3000" spc="-60">
              <a:solidFill>
                <a:srgbClr val="000000"/>
              </a:solidFill>
              <a:latin typeface="Cabin"/>
              <a:ea typeface="Cabin"/>
              <a:cs typeface="Cabin"/>
              <a:sym typeface="Cabin"/>
            </a:endParaRPr>
          </a:p>
          <a:p>
            <a:pPr algn="l">
              <a:lnSpc>
                <a:spcPts val="4200"/>
              </a:lnSpc>
              <a:spcBef>
                <a:spcPct val="0"/>
              </a:spcBef>
            </a:pPr>
            <a:r>
              <a:rPr lang="en-US" sz="3000" spc="-60">
                <a:solidFill>
                  <a:srgbClr val="000000"/>
                </a:solidFill>
                <a:latin typeface="Cabin"/>
                <a:ea typeface="Cabin"/>
                <a:cs typeface="Cabin"/>
                <a:sym typeface="Cabin"/>
              </a:rPr>
              <a:t>Phương tiện nhanh nhất là ô tô (7.23 phút), nhưng chỉ xe máy và ô tô giao kịp deadline. Chi phí thấp nhất là xe máy ($1.77/km).</a:t>
            </a:r>
          </a:p>
        </p:txBody>
      </p:sp>
      <p:grpSp>
        <p:nvGrpSpPr>
          <p:cNvPr id="5" name="Group 5"/>
          <p:cNvGrpSpPr/>
          <p:nvPr/>
        </p:nvGrpSpPr>
        <p:grpSpPr>
          <a:xfrm>
            <a:off x="12434907" y="2986161"/>
            <a:ext cx="1006754" cy="648391"/>
            <a:chOff x="0" y="0"/>
            <a:chExt cx="265153" cy="170770"/>
          </a:xfrm>
        </p:grpSpPr>
        <p:sp>
          <p:nvSpPr>
            <p:cNvPr id="6" name="Freeform 6"/>
            <p:cNvSpPr/>
            <p:nvPr/>
          </p:nvSpPr>
          <p:spPr>
            <a:xfrm>
              <a:off x="0" y="0"/>
              <a:ext cx="265153" cy="170770"/>
            </a:xfrm>
            <a:custGeom>
              <a:avLst/>
              <a:gdLst/>
              <a:ahLst/>
              <a:cxnLst/>
              <a:rect l="l" t="t" r="r" b="b"/>
              <a:pathLst>
                <a:path w="265153" h="170770">
                  <a:moveTo>
                    <a:pt x="85385" y="0"/>
                  </a:moveTo>
                  <a:lnTo>
                    <a:pt x="179769" y="0"/>
                  </a:lnTo>
                  <a:cubicBezTo>
                    <a:pt x="226925" y="0"/>
                    <a:pt x="265153" y="38228"/>
                    <a:pt x="265153" y="85385"/>
                  </a:cubicBezTo>
                  <a:lnTo>
                    <a:pt x="265153" y="85385"/>
                  </a:lnTo>
                  <a:cubicBezTo>
                    <a:pt x="265153" y="132542"/>
                    <a:pt x="226925" y="170770"/>
                    <a:pt x="179769" y="170770"/>
                  </a:cubicBezTo>
                  <a:lnTo>
                    <a:pt x="85385" y="170770"/>
                  </a:lnTo>
                  <a:cubicBezTo>
                    <a:pt x="38228" y="170770"/>
                    <a:pt x="0" y="132542"/>
                    <a:pt x="0" y="85385"/>
                  </a:cubicBezTo>
                  <a:lnTo>
                    <a:pt x="0" y="85385"/>
                  </a:lnTo>
                  <a:cubicBezTo>
                    <a:pt x="0" y="38228"/>
                    <a:pt x="38228" y="0"/>
                    <a:pt x="85385" y="0"/>
                  </a:cubicBezTo>
                  <a:close/>
                </a:path>
              </a:pathLst>
            </a:custGeom>
            <a:solidFill>
              <a:srgbClr val="EDECED"/>
            </a:solidFill>
          </p:spPr>
        </p:sp>
        <p:sp>
          <p:nvSpPr>
            <p:cNvPr id="7" name="TextBox 7"/>
            <p:cNvSpPr txBox="1"/>
            <p:nvPr/>
          </p:nvSpPr>
          <p:spPr>
            <a:xfrm>
              <a:off x="0" y="-28575"/>
              <a:ext cx="265153" cy="199345"/>
            </a:xfrm>
            <a:prstGeom prst="rect">
              <a:avLst/>
            </a:prstGeom>
          </p:spPr>
          <p:txBody>
            <a:bodyPr lIns="50800" tIns="50800" rIns="50800" bIns="50800" rtlCol="0" anchor="ctr"/>
            <a:lstStyle/>
            <a:p>
              <a:pPr algn="ctr">
                <a:lnSpc>
                  <a:spcPts val="2600"/>
                </a:lnSpc>
              </a:pPr>
              <a:r>
                <a:rPr lang="en-US" sz="2000" b="1" spc="20">
                  <a:solidFill>
                    <a:srgbClr val="000000"/>
                  </a:solidFill>
                  <a:latin typeface="Cabin Bold"/>
                  <a:ea typeface="Cabin Bold"/>
                  <a:cs typeface="Cabin Bold"/>
                  <a:sym typeface="Cabin Bold"/>
                </a:rPr>
                <a:t>8,85km</a:t>
              </a:r>
            </a:p>
          </p:txBody>
        </p:sp>
      </p:grpSp>
      <p:grpSp>
        <p:nvGrpSpPr>
          <p:cNvPr id="8" name="Group 8"/>
          <p:cNvGrpSpPr/>
          <p:nvPr/>
        </p:nvGrpSpPr>
        <p:grpSpPr>
          <a:xfrm>
            <a:off x="15328488" y="5580494"/>
            <a:ext cx="1330949" cy="721522"/>
            <a:chOff x="0" y="0"/>
            <a:chExt cx="350538" cy="190030"/>
          </a:xfrm>
        </p:grpSpPr>
        <p:sp>
          <p:nvSpPr>
            <p:cNvPr id="9" name="Freeform 9"/>
            <p:cNvSpPr/>
            <p:nvPr/>
          </p:nvSpPr>
          <p:spPr>
            <a:xfrm>
              <a:off x="0" y="0"/>
              <a:ext cx="350538" cy="190031"/>
            </a:xfrm>
            <a:custGeom>
              <a:avLst/>
              <a:gdLst/>
              <a:ahLst/>
              <a:cxnLst/>
              <a:rect l="l" t="t" r="r" b="b"/>
              <a:pathLst>
                <a:path w="350538" h="190031">
                  <a:moveTo>
                    <a:pt x="95015" y="0"/>
                  </a:moveTo>
                  <a:lnTo>
                    <a:pt x="255523" y="0"/>
                  </a:lnTo>
                  <a:cubicBezTo>
                    <a:pt x="280722" y="0"/>
                    <a:pt x="304890" y="10011"/>
                    <a:pt x="322709" y="27829"/>
                  </a:cubicBezTo>
                  <a:cubicBezTo>
                    <a:pt x="340528" y="45648"/>
                    <a:pt x="350538" y="69816"/>
                    <a:pt x="350538" y="95015"/>
                  </a:cubicBezTo>
                  <a:lnTo>
                    <a:pt x="350538" y="95015"/>
                  </a:lnTo>
                  <a:cubicBezTo>
                    <a:pt x="350538" y="120215"/>
                    <a:pt x="340528" y="144382"/>
                    <a:pt x="322709" y="162201"/>
                  </a:cubicBezTo>
                  <a:cubicBezTo>
                    <a:pt x="304890" y="180020"/>
                    <a:pt x="280722" y="190031"/>
                    <a:pt x="255523" y="190031"/>
                  </a:cubicBezTo>
                  <a:lnTo>
                    <a:pt x="95015" y="190031"/>
                  </a:lnTo>
                  <a:cubicBezTo>
                    <a:pt x="69816" y="190031"/>
                    <a:pt x="45648" y="180020"/>
                    <a:pt x="27829" y="162201"/>
                  </a:cubicBezTo>
                  <a:cubicBezTo>
                    <a:pt x="10011" y="144382"/>
                    <a:pt x="0" y="120215"/>
                    <a:pt x="0" y="95015"/>
                  </a:cubicBezTo>
                  <a:lnTo>
                    <a:pt x="0" y="95015"/>
                  </a:lnTo>
                  <a:cubicBezTo>
                    <a:pt x="0" y="69816"/>
                    <a:pt x="10011" y="45648"/>
                    <a:pt x="27829" y="27829"/>
                  </a:cubicBezTo>
                  <a:cubicBezTo>
                    <a:pt x="45648" y="10011"/>
                    <a:pt x="69816" y="0"/>
                    <a:pt x="95015" y="0"/>
                  </a:cubicBezTo>
                  <a:close/>
                </a:path>
              </a:pathLst>
            </a:custGeom>
            <a:solidFill>
              <a:srgbClr val="EDECED"/>
            </a:solidFill>
          </p:spPr>
        </p:sp>
        <p:sp>
          <p:nvSpPr>
            <p:cNvPr id="10" name="TextBox 10"/>
            <p:cNvSpPr txBox="1"/>
            <p:nvPr/>
          </p:nvSpPr>
          <p:spPr>
            <a:xfrm>
              <a:off x="0" y="-28575"/>
              <a:ext cx="350538" cy="218605"/>
            </a:xfrm>
            <a:prstGeom prst="rect">
              <a:avLst/>
            </a:prstGeom>
          </p:spPr>
          <p:txBody>
            <a:bodyPr lIns="50800" tIns="50800" rIns="50800" bIns="50800" rtlCol="0" anchor="ctr"/>
            <a:lstStyle/>
            <a:p>
              <a:pPr algn="ctr">
                <a:lnSpc>
                  <a:spcPts val="2600"/>
                </a:lnSpc>
              </a:pPr>
              <a:r>
                <a:rPr lang="en-US" sz="2000" b="1" spc="20">
                  <a:solidFill>
                    <a:srgbClr val="000000"/>
                  </a:solidFill>
                  <a:latin typeface="Cabin Bold"/>
                  <a:ea typeface="Cabin Bold"/>
                  <a:cs typeface="Cabin Bold"/>
                  <a:sym typeface="Cabin Bold"/>
                </a:rPr>
                <a:t>Hoàn Kiếm</a:t>
              </a:r>
            </a:p>
          </p:txBody>
        </p:sp>
      </p:grpSp>
      <p:grpSp>
        <p:nvGrpSpPr>
          <p:cNvPr id="11" name="Group 11"/>
          <p:cNvGrpSpPr/>
          <p:nvPr/>
        </p:nvGrpSpPr>
        <p:grpSpPr>
          <a:xfrm>
            <a:off x="11724325" y="7037620"/>
            <a:ext cx="2403541" cy="794653"/>
            <a:chOff x="0" y="0"/>
            <a:chExt cx="633031" cy="209291"/>
          </a:xfrm>
        </p:grpSpPr>
        <p:sp>
          <p:nvSpPr>
            <p:cNvPr id="12" name="Freeform 12"/>
            <p:cNvSpPr/>
            <p:nvPr/>
          </p:nvSpPr>
          <p:spPr>
            <a:xfrm>
              <a:off x="0" y="0"/>
              <a:ext cx="633031" cy="209291"/>
            </a:xfrm>
            <a:custGeom>
              <a:avLst/>
              <a:gdLst/>
              <a:ahLst/>
              <a:cxnLst/>
              <a:rect l="l" t="t" r="r" b="b"/>
              <a:pathLst>
                <a:path w="633031" h="209291">
                  <a:moveTo>
                    <a:pt x="54758" y="0"/>
                  </a:moveTo>
                  <a:lnTo>
                    <a:pt x="578274" y="0"/>
                  </a:lnTo>
                  <a:cubicBezTo>
                    <a:pt x="592796" y="0"/>
                    <a:pt x="606724" y="5769"/>
                    <a:pt x="616993" y="16038"/>
                  </a:cubicBezTo>
                  <a:cubicBezTo>
                    <a:pt x="627262" y="26307"/>
                    <a:pt x="633031" y="40235"/>
                    <a:pt x="633031" y="54758"/>
                  </a:cubicBezTo>
                  <a:lnTo>
                    <a:pt x="633031" y="154534"/>
                  </a:lnTo>
                  <a:cubicBezTo>
                    <a:pt x="633031" y="169056"/>
                    <a:pt x="627262" y="182984"/>
                    <a:pt x="616993" y="193253"/>
                  </a:cubicBezTo>
                  <a:cubicBezTo>
                    <a:pt x="606724" y="203522"/>
                    <a:pt x="592796" y="209291"/>
                    <a:pt x="578274" y="209291"/>
                  </a:cubicBezTo>
                  <a:lnTo>
                    <a:pt x="54758" y="209291"/>
                  </a:lnTo>
                  <a:cubicBezTo>
                    <a:pt x="40235" y="209291"/>
                    <a:pt x="26307" y="203522"/>
                    <a:pt x="16038" y="193253"/>
                  </a:cubicBezTo>
                  <a:cubicBezTo>
                    <a:pt x="5769" y="182984"/>
                    <a:pt x="0" y="169056"/>
                    <a:pt x="0" y="154534"/>
                  </a:cubicBezTo>
                  <a:lnTo>
                    <a:pt x="0" y="54758"/>
                  </a:lnTo>
                  <a:cubicBezTo>
                    <a:pt x="0" y="40235"/>
                    <a:pt x="5769" y="26307"/>
                    <a:pt x="16038" y="16038"/>
                  </a:cubicBezTo>
                  <a:cubicBezTo>
                    <a:pt x="26307" y="5769"/>
                    <a:pt x="40235" y="0"/>
                    <a:pt x="54758" y="0"/>
                  </a:cubicBezTo>
                  <a:close/>
                </a:path>
              </a:pathLst>
            </a:custGeom>
            <a:solidFill>
              <a:srgbClr val="FFFFFF"/>
            </a:solidFill>
          </p:spPr>
        </p:sp>
        <p:sp>
          <p:nvSpPr>
            <p:cNvPr id="13" name="TextBox 13"/>
            <p:cNvSpPr txBox="1"/>
            <p:nvPr/>
          </p:nvSpPr>
          <p:spPr>
            <a:xfrm>
              <a:off x="0" y="-28575"/>
              <a:ext cx="633031" cy="237866"/>
            </a:xfrm>
            <a:prstGeom prst="rect">
              <a:avLst/>
            </a:prstGeom>
          </p:spPr>
          <p:txBody>
            <a:bodyPr lIns="50800" tIns="50800" rIns="50800" bIns="50800" rtlCol="0" anchor="ctr"/>
            <a:lstStyle/>
            <a:p>
              <a:pPr algn="ctr">
                <a:lnSpc>
                  <a:spcPts val="2600"/>
                </a:lnSpc>
              </a:pPr>
              <a:r>
                <a:rPr lang="en-US" sz="2000" b="1" spc="20">
                  <a:solidFill>
                    <a:srgbClr val="000000"/>
                  </a:solidFill>
                  <a:latin typeface="Cabin Bold"/>
                  <a:ea typeface="Cabin Bold"/>
                  <a:cs typeface="Cabin Bold"/>
                  <a:sym typeface="Cabin Bold"/>
                </a:rPr>
                <a:t>Thời gian giao hàng</a:t>
              </a:r>
            </a:p>
          </p:txBody>
        </p:sp>
      </p:grpSp>
      <p:grpSp>
        <p:nvGrpSpPr>
          <p:cNvPr id="14" name="Group 14"/>
          <p:cNvGrpSpPr/>
          <p:nvPr/>
        </p:nvGrpSpPr>
        <p:grpSpPr>
          <a:xfrm>
            <a:off x="11724325" y="7668993"/>
            <a:ext cx="2403541" cy="794653"/>
            <a:chOff x="0" y="0"/>
            <a:chExt cx="633031" cy="209291"/>
          </a:xfrm>
        </p:grpSpPr>
        <p:sp>
          <p:nvSpPr>
            <p:cNvPr id="15" name="Freeform 15"/>
            <p:cNvSpPr/>
            <p:nvPr/>
          </p:nvSpPr>
          <p:spPr>
            <a:xfrm>
              <a:off x="0" y="0"/>
              <a:ext cx="633031" cy="209291"/>
            </a:xfrm>
            <a:custGeom>
              <a:avLst/>
              <a:gdLst/>
              <a:ahLst/>
              <a:cxnLst/>
              <a:rect l="l" t="t" r="r" b="b"/>
              <a:pathLst>
                <a:path w="633031" h="209291">
                  <a:moveTo>
                    <a:pt x="54758" y="0"/>
                  </a:moveTo>
                  <a:lnTo>
                    <a:pt x="578274" y="0"/>
                  </a:lnTo>
                  <a:cubicBezTo>
                    <a:pt x="592796" y="0"/>
                    <a:pt x="606724" y="5769"/>
                    <a:pt x="616993" y="16038"/>
                  </a:cubicBezTo>
                  <a:cubicBezTo>
                    <a:pt x="627262" y="26307"/>
                    <a:pt x="633031" y="40235"/>
                    <a:pt x="633031" y="54758"/>
                  </a:cubicBezTo>
                  <a:lnTo>
                    <a:pt x="633031" y="154534"/>
                  </a:lnTo>
                  <a:cubicBezTo>
                    <a:pt x="633031" y="169056"/>
                    <a:pt x="627262" y="182984"/>
                    <a:pt x="616993" y="193253"/>
                  </a:cubicBezTo>
                  <a:cubicBezTo>
                    <a:pt x="606724" y="203522"/>
                    <a:pt x="592796" y="209291"/>
                    <a:pt x="578274" y="209291"/>
                  </a:cubicBezTo>
                  <a:lnTo>
                    <a:pt x="54758" y="209291"/>
                  </a:lnTo>
                  <a:cubicBezTo>
                    <a:pt x="40235" y="209291"/>
                    <a:pt x="26307" y="203522"/>
                    <a:pt x="16038" y="193253"/>
                  </a:cubicBezTo>
                  <a:cubicBezTo>
                    <a:pt x="5769" y="182984"/>
                    <a:pt x="0" y="169056"/>
                    <a:pt x="0" y="154534"/>
                  </a:cubicBezTo>
                  <a:lnTo>
                    <a:pt x="0" y="54758"/>
                  </a:lnTo>
                  <a:cubicBezTo>
                    <a:pt x="0" y="40235"/>
                    <a:pt x="5769" y="26307"/>
                    <a:pt x="16038" y="16038"/>
                  </a:cubicBezTo>
                  <a:cubicBezTo>
                    <a:pt x="26307" y="5769"/>
                    <a:pt x="40235" y="0"/>
                    <a:pt x="54758" y="0"/>
                  </a:cubicBezTo>
                  <a:close/>
                </a:path>
              </a:pathLst>
            </a:custGeom>
            <a:solidFill>
              <a:srgbClr val="FFFFFF"/>
            </a:solidFill>
          </p:spPr>
        </p:sp>
        <p:sp>
          <p:nvSpPr>
            <p:cNvPr id="16" name="TextBox 16"/>
            <p:cNvSpPr txBox="1"/>
            <p:nvPr/>
          </p:nvSpPr>
          <p:spPr>
            <a:xfrm>
              <a:off x="0" y="-28575"/>
              <a:ext cx="633031" cy="237866"/>
            </a:xfrm>
            <a:prstGeom prst="rect">
              <a:avLst/>
            </a:prstGeom>
          </p:spPr>
          <p:txBody>
            <a:bodyPr lIns="50800" tIns="50800" rIns="50800" bIns="50800" rtlCol="0" anchor="ctr"/>
            <a:lstStyle/>
            <a:p>
              <a:pPr algn="ctr">
                <a:lnSpc>
                  <a:spcPts val="2600"/>
                </a:lnSpc>
              </a:pPr>
              <a:r>
                <a:rPr lang="en-US" sz="2000" b="1" spc="20">
                  <a:solidFill>
                    <a:srgbClr val="000000"/>
                  </a:solidFill>
                  <a:latin typeface="Cabin Bold"/>
                  <a:ea typeface="Cabin Bold"/>
                  <a:cs typeface="Cabin Bold"/>
                  <a:sym typeface="Cabin Bold"/>
                </a:rPr>
                <a:t>Thời gian giao hàng</a:t>
              </a:r>
            </a:p>
          </p:txBody>
        </p:sp>
      </p:grpSp>
      <p:grpSp>
        <p:nvGrpSpPr>
          <p:cNvPr id="17" name="Group 17"/>
          <p:cNvGrpSpPr/>
          <p:nvPr/>
        </p:nvGrpSpPr>
        <p:grpSpPr>
          <a:xfrm>
            <a:off x="11736514" y="8463647"/>
            <a:ext cx="2403541" cy="794653"/>
            <a:chOff x="0" y="0"/>
            <a:chExt cx="633031" cy="209291"/>
          </a:xfrm>
        </p:grpSpPr>
        <p:sp>
          <p:nvSpPr>
            <p:cNvPr id="18" name="Freeform 18"/>
            <p:cNvSpPr/>
            <p:nvPr/>
          </p:nvSpPr>
          <p:spPr>
            <a:xfrm>
              <a:off x="0" y="0"/>
              <a:ext cx="633031" cy="209291"/>
            </a:xfrm>
            <a:custGeom>
              <a:avLst/>
              <a:gdLst/>
              <a:ahLst/>
              <a:cxnLst/>
              <a:rect l="l" t="t" r="r" b="b"/>
              <a:pathLst>
                <a:path w="633031" h="209291">
                  <a:moveTo>
                    <a:pt x="54758" y="0"/>
                  </a:moveTo>
                  <a:lnTo>
                    <a:pt x="578274" y="0"/>
                  </a:lnTo>
                  <a:cubicBezTo>
                    <a:pt x="592796" y="0"/>
                    <a:pt x="606724" y="5769"/>
                    <a:pt x="616993" y="16038"/>
                  </a:cubicBezTo>
                  <a:cubicBezTo>
                    <a:pt x="627262" y="26307"/>
                    <a:pt x="633031" y="40235"/>
                    <a:pt x="633031" y="54758"/>
                  </a:cubicBezTo>
                  <a:lnTo>
                    <a:pt x="633031" y="154534"/>
                  </a:lnTo>
                  <a:cubicBezTo>
                    <a:pt x="633031" y="169056"/>
                    <a:pt x="627262" y="182984"/>
                    <a:pt x="616993" y="193253"/>
                  </a:cubicBezTo>
                  <a:cubicBezTo>
                    <a:pt x="606724" y="203522"/>
                    <a:pt x="592796" y="209291"/>
                    <a:pt x="578274" y="209291"/>
                  </a:cubicBezTo>
                  <a:lnTo>
                    <a:pt x="54758" y="209291"/>
                  </a:lnTo>
                  <a:cubicBezTo>
                    <a:pt x="40235" y="209291"/>
                    <a:pt x="26307" y="203522"/>
                    <a:pt x="16038" y="193253"/>
                  </a:cubicBezTo>
                  <a:cubicBezTo>
                    <a:pt x="5769" y="182984"/>
                    <a:pt x="0" y="169056"/>
                    <a:pt x="0" y="154534"/>
                  </a:cubicBezTo>
                  <a:lnTo>
                    <a:pt x="0" y="54758"/>
                  </a:lnTo>
                  <a:cubicBezTo>
                    <a:pt x="0" y="40235"/>
                    <a:pt x="5769" y="26307"/>
                    <a:pt x="16038" y="16038"/>
                  </a:cubicBezTo>
                  <a:cubicBezTo>
                    <a:pt x="26307" y="5769"/>
                    <a:pt x="40235" y="0"/>
                    <a:pt x="54758" y="0"/>
                  </a:cubicBezTo>
                  <a:close/>
                </a:path>
              </a:pathLst>
            </a:custGeom>
            <a:solidFill>
              <a:srgbClr val="FFFFFF"/>
            </a:solidFill>
          </p:spPr>
        </p:sp>
        <p:sp>
          <p:nvSpPr>
            <p:cNvPr id="19" name="TextBox 19"/>
            <p:cNvSpPr txBox="1"/>
            <p:nvPr/>
          </p:nvSpPr>
          <p:spPr>
            <a:xfrm>
              <a:off x="0" y="-28575"/>
              <a:ext cx="633031" cy="237866"/>
            </a:xfrm>
            <a:prstGeom prst="rect">
              <a:avLst/>
            </a:prstGeom>
          </p:spPr>
          <p:txBody>
            <a:bodyPr lIns="50800" tIns="50800" rIns="50800" bIns="50800" rtlCol="0" anchor="ctr"/>
            <a:lstStyle/>
            <a:p>
              <a:pPr algn="ctr">
                <a:lnSpc>
                  <a:spcPts val="2600"/>
                </a:lnSpc>
              </a:pPr>
              <a:r>
                <a:rPr lang="en-US" sz="2000" b="1" spc="20">
                  <a:solidFill>
                    <a:srgbClr val="000000"/>
                  </a:solidFill>
                  <a:latin typeface="Cabin Bold"/>
                  <a:ea typeface="Cabin Bold"/>
                  <a:cs typeface="Cabin Bold"/>
                  <a:sym typeface="Cabin Bold"/>
                </a:rPr>
                <a:t>Thời gian giao hàng</a:t>
              </a:r>
            </a:p>
          </p:txBody>
        </p:sp>
      </p:gr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1846" y="3709442"/>
            <a:ext cx="7695179" cy="5938891"/>
          </a:xfrm>
          <a:custGeom>
            <a:avLst/>
            <a:gdLst/>
            <a:ahLst/>
            <a:cxnLst/>
            <a:rect l="l" t="t" r="r" b="b"/>
            <a:pathLst>
              <a:path w="7695179" h="5938891">
                <a:moveTo>
                  <a:pt x="0" y="0"/>
                </a:moveTo>
                <a:lnTo>
                  <a:pt x="7695179" y="0"/>
                </a:lnTo>
                <a:lnTo>
                  <a:pt x="7695179" y="5938891"/>
                </a:lnTo>
                <a:lnTo>
                  <a:pt x="0" y="5938891"/>
                </a:lnTo>
                <a:lnTo>
                  <a:pt x="0" y="0"/>
                </a:lnTo>
                <a:close/>
              </a:path>
            </a:pathLst>
          </a:custGeom>
          <a:blipFill>
            <a:blip r:embed="rId2"/>
            <a:stretch>
              <a:fillRect/>
            </a:stretch>
          </a:blipFill>
        </p:spPr>
      </p:sp>
      <p:sp>
        <p:nvSpPr>
          <p:cNvPr id="3" name="TextBox 3"/>
          <p:cNvSpPr txBox="1"/>
          <p:nvPr/>
        </p:nvSpPr>
        <p:spPr>
          <a:xfrm>
            <a:off x="8558950" y="7790381"/>
            <a:ext cx="4784389" cy="2114550"/>
          </a:xfrm>
          <a:prstGeom prst="rect">
            <a:avLst/>
          </a:prstGeom>
        </p:spPr>
        <p:txBody>
          <a:bodyPr lIns="0" tIns="0" rIns="0" bIns="0" rtlCol="0" anchor="t">
            <a:spAutoFit/>
          </a:bodyPr>
          <a:lstStyle/>
          <a:p>
            <a:pPr marL="0" lvl="0" indent="0" algn="l">
              <a:lnSpc>
                <a:spcPts val="4199"/>
              </a:lnSpc>
              <a:spcBef>
                <a:spcPct val="0"/>
              </a:spcBef>
            </a:pPr>
            <a:r>
              <a:rPr lang="en-US" sz="2999">
                <a:solidFill>
                  <a:srgbClr val="000000"/>
                </a:solidFill>
                <a:latin typeface="Cabin"/>
                <a:ea typeface="Cabin"/>
                <a:cs typeface="Cabin"/>
                <a:sym typeface="Cabin"/>
              </a:rPr>
              <a:t>Biểu đồ tu</a:t>
            </a:r>
            <a:r>
              <a:rPr lang="en-US" sz="2999" u="none" strike="noStrike">
                <a:solidFill>
                  <a:srgbClr val="000000"/>
                </a:solidFill>
                <a:latin typeface="Cabin"/>
                <a:ea typeface="Cabin"/>
                <a:cs typeface="Cabin"/>
                <a:sym typeface="Cabin"/>
              </a:rPr>
              <a:t>yến đường: Đường xanh lam là tuyến ngắn nhất (8.85 km), đỏ là đường khác, vàng là đường cơ sở.</a:t>
            </a:r>
          </a:p>
        </p:txBody>
      </p:sp>
      <p:sp>
        <p:nvSpPr>
          <p:cNvPr id="4" name="Freeform 4"/>
          <p:cNvSpPr/>
          <p:nvPr/>
        </p:nvSpPr>
        <p:spPr>
          <a:xfrm>
            <a:off x="9451303" y="0"/>
            <a:ext cx="8436727" cy="5811968"/>
          </a:xfrm>
          <a:custGeom>
            <a:avLst/>
            <a:gdLst/>
            <a:ahLst/>
            <a:cxnLst/>
            <a:rect l="l" t="t" r="r" b="b"/>
            <a:pathLst>
              <a:path w="8436727" h="5811968">
                <a:moveTo>
                  <a:pt x="0" y="0"/>
                </a:moveTo>
                <a:lnTo>
                  <a:pt x="8436727" y="0"/>
                </a:lnTo>
                <a:lnTo>
                  <a:pt x="8436727" y="5811968"/>
                </a:lnTo>
                <a:lnTo>
                  <a:pt x="0" y="5811968"/>
                </a:lnTo>
                <a:lnTo>
                  <a:pt x="0" y="0"/>
                </a:lnTo>
                <a:close/>
              </a:path>
            </a:pathLst>
          </a:custGeom>
          <a:blipFill>
            <a:blip r:embed="rId3"/>
            <a:stretch>
              <a:fillRect/>
            </a:stretch>
          </a:blipFill>
        </p:spPr>
      </p:sp>
      <p:sp>
        <p:nvSpPr>
          <p:cNvPr id="5" name="TextBox 5"/>
          <p:cNvSpPr txBox="1"/>
          <p:nvPr/>
        </p:nvSpPr>
        <p:spPr>
          <a:xfrm>
            <a:off x="13503611" y="5754818"/>
            <a:ext cx="4784389" cy="2647950"/>
          </a:xfrm>
          <a:prstGeom prst="rect">
            <a:avLst/>
          </a:prstGeom>
        </p:spPr>
        <p:txBody>
          <a:bodyPr lIns="0" tIns="0" rIns="0" bIns="0" rtlCol="0" anchor="t">
            <a:spAutoFit/>
          </a:bodyPr>
          <a:lstStyle/>
          <a:p>
            <a:pPr marL="0" lvl="0" indent="0" algn="l">
              <a:lnSpc>
                <a:spcPts val="4199"/>
              </a:lnSpc>
              <a:spcBef>
                <a:spcPct val="0"/>
              </a:spcBef>
            </a:pPr>
            <a:r>
              <a:rPr lang="en-US" sz="2999">
                <a:solidFill>
                  <a:srgbClr val="000000"/>
                </a:solidFill>
                <a:latin typeface="Cabin"/>
                <a:ea typeface="Cabin"/>
                <a:cs typeface="Cabin"/>
                <a:sym typeface="Cabin"/>
              </a:rPr>
              <a:t>Biểu đồ cột: Xe</a:t>
            </a:r>
            <a:r>
              <a:rPr lang="en-US" sz="2999" u="none" strike="noStrike">
                <a:solidFill>
                  <a:srgbClr val="000000"/>
                </a:solidFill>
                <a:latin typeface="Cabin"/>
                <a:ea typeface="Cabin"/>
                <a:cs typeface="Cabin"/>
                <a:sym typeface="Cabin"/>
              </a:rPr>
              <a:t> máy (11.06 phút, xanh dương), ô tô (7.23 phút, xanh lá), xe tải (16.20 phút, đỏ) so với deadline 40 phút (vàng).</a:t>
            </a:r>
          </a:p>
        </p:txBody>
      </p:sp>
      <p:sp>
        <p:nvSpPr>
          <p:cNvPr id="6" name="TextBox 6"/>
          <p:cNvSpPr txBox="1"/>
          <p:nvPr/>
        </p:nvSpPr>
        <p:spPr>
          <a:xfrm>
            <a:off x="1028700" y="611234"/>
            <a:ext cx="7944660" cy="1964055"/>
          </a:xfrm>
          <a:prstGeom prst="rect">
            <a:avLst/>
          </a:prstGeom>
        </p:spPr>
        <p:txBody>
          <a:bodyPr lIns="0" tIns="0" rIns="0" bIns="0" rtlCol="0" anchor="t">
            <a:spAutoFit/>
          </a:bodyPr>
          <a:lstStyle/>
          <a:p>
            <a:pPr marL="0" lvl="0" indent="0" algn="l">
              <a:lnSpc>
                <a:spcPts val="7860"/>
              </a:lnSpc>
            </a:pPr>
            <a:r>
              <a:rPr lang="en-US" sz="6000" b="1">
                <a:solidFill>
                  <a:srgbClr val="1836B2"/>
                </a:solidFill>
                <a:latin typeface="Cabin" panose="020B0604020202020204" charset="0"/>
                <a:ea typeface="Cabin Bold"/>
                <a:cs typeface="Cabin Bold"/>
                <a:sym typeface="Cabin Bold"/>
              </a:rPr>
              <a:t>Hình ảnh minh họa thời gian và tuyến đường</a:t>
            </a: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62479" y="2275698"/>
            <a:ext cx="5488449" cy="5474267"/>
          </a:xfrm>
          <a:custGeom>
            <a:avLst/>
            <a:gdLst/>
            <a:ahLst/>
            <a:cxnLst/>
            <a:rect l="l" t="t" r="r" b="b"/>
            <a:pathLst>
              <a:path w="5488449" h="5474267">
                <a:moveTo>
                  <a:pt x="0" y="0"/>
                </a:moveTo>
                <a:lnTo>
                  <a:pt x="5488449" y="0"/>
                </a:lnTo>
                <a:lnTo>
                  <a:pt x="5488449" y="5474267"/>
                </a:lnTo>
                <a:lnTo>
                  <a:pt x="0" y="5474267"/>
                </a:lnTo>
                <a:lnTo>
                  <a:pt x="0" y="0"/>
                </a:lnTo>
                <a:close/>
              </a:path>
            </a:pathLst>
          </a:custGeom>
          <a:blipFill>
            <a:blip r:embed="rId2"/>
            <a:stretch>
              <a:fillRect/>
            </a:stretch>
          </a:blipFill>
        </p:spPr>
      </p:sp>
      <p:sp>
        <p:nvSpPr>
          <p:cNvPr id="3" name="Freeform 3"/>
          <p:cNvSpPr/>
          <p:nvPr/>
        </p:nvSpPr>
        <p:spPr>
          <a:xfrm>
            <a:off x="10716656" y="2287240"/>
            <a:ext cx="5971720" cy="5451183"/>
          </a:xfrm>
          <a:custGeom>
            <a:avLst/>
            <a:gdLst/>
            <a:ahLst/>
            <a:cxnLst/>
            <a:rect l="l" t="t" r="r" b="b"/>
            <a:pathLst>
              <a:path w="5971720" h="5451183">
                <a:moveTo>
                  <a:pt x="0" y="0"/>
                </a:moveTo>
                <a:lnTo>
                  <a:pt x="5971720" y="0"/>
                </a:lnTo>
                <a:lnTo>
                  <a:pt x="5971720" y="5451183"/>
                </a:lnTo>
                <a:lnTo>
                  <a:pt x="0" y="5451183"/>
                </a:lnTo>
                <a:lnTo>
                  <a:pt x="0" y="0"/>
                </a:lnTo>
                <a:close/>
              </a:path>
            </a:pathLst>
          </a:custGeom>
          <a:blipFill>
            <a:blip r:embed="rId3"/>
            <a:stretch>
              <a:fillRect/>
            </a:stretch>
          </a:blipFill>
        </p:spPr>
      </p:sp>
      <p:sp>
        <p:nvSpPr>
          <p:cNvPr id="4" name="TextBox 4"/>
          <p:cNvSpPr txBox="1"/>
          <p:nvPr/>
        </p:nvSpPr>
        <p:spPr>
          <a:xfrm>
            <a:off x="833683" y="596369"/>
            <a:ext cx="13234489" cy="973455"/>
          </a:xfrm>
          <a:prstGeom prst="rect">
            <a:avLst/>
          </a:prstGeom>
        </p:spPr>
        <p:txBody>
          <a:bodyPr lIns="0" tIns="0" rIns="0" bIns="0" rtlCol="0" anchor="t">
            <a:spAutoFit/>
          </a:bodyPr>
          <a:lstStyle/>
          <a:p>
            <a:pPr marL="0" lvl="0" indent="0" algn="l">
              <a:lnSpc>
                <a:spcPts val="7860"/>
              </a:lnSpc>
            </a:pPr>
            <a:r>
              <a:rPr lang="en-US" sz="6000" b="1">
                <a:solidFill>
                  <a:srgbClr val="1836B2"/>
                </a:solidFill>
                <a:latin typeface="Cabin" panose="020B0604020202020204" charset="0"/>
                <a:ea typeface="Cabin Bold"/>
                <a:cs typeface="Cabin Bold"/>
                <a:sym typeface="Cabin Bold"/>
              </a:rPr>
              <a:t>Hình ảnh minh họa phân bố dữ liệu</a:t>
            </a:r>
          </a:p>
        </p:txBody>
      </p:sp>
      <p:sp>
        <p:nvSpPr>
          <p:cNvPr id="5" name="TextBox 5"/>
          <p:cNvSpPr txBox="1"/>
          <p:nvPr/>
        </p:nvSpPr>
        <p:spPr>
          <a:xfrm>
            <a:off x="1646242" y="8057411"/>
            <a:ext cx="6856442" cy="1581150"/>
          </a:xfrm>
          <a:prstGeom prst="rect">
            <a:avLst/>
          </a:prstGeom>
        </p:spPr>
        <p:txBody>
          <a:bodyPr lIns="0" tIns="0" rIns="0" bIns="0" rtlCol="0" anchor="t">
            <a:spAutoFit/>
          </a:bodyPr>
          <a:lstStyle/>
          <a:p>
            <a:pPr marL="0" lvl="0" indent="0" algn="l">
              <a:lnSpc>
                <a:spcPts val="4199"/>
              </a:lnSpc>
              <a:spcBef>
                <a:spcPct val="0"/>
              </a:spcBef>
            </a:pPr>
            <a:r>
              <a:rPr lang="en-US" sz="2999">
                <a:solidFill>
                  <a:srgbClr val="000000"/>
                </a:solidFill>
                <a:latin typeface="Cabin"/>
                <a:ea typeface="Cabin"/>
                <a:cs typeface="Cabin"/>
                <a:sym typeface="Cabin"/>
              </a:rPr>
              <a:t>Phân bố khoả</a:t>
            </a:r>
            <a:r>
              <a:rPr lang="en-US" sz="2999" u="none" strike="noStrike">
                <a:solidFill>
                  <a:srgbClr val="000000"/>
                </a:solidFill>
                <a:latin typeface="Cabin"/>
                <a:ea typeface="Cabin"/>
                <a:cs typeface="Cabin"/>
                <a:sym typeface="Cabin"/>
              </a:rPr>
              <a:t>ng cách: Khoảng cách (5-100 km) tập trung 20-80 km, tần suất cao ở 40-60 km (màu xanh dương).</a:t>
            </a:r>
          </a:p>
        </p:txBody>
      </p:sp>
      <p:sp>
        <p:nvSpPr>
          <p:cNvPr id="6" name="TextBox 6"/>
          <p:cNvSpPr txBox="1"/>
          <p:nvPr/>
        </p:nvSpPr>
        <p:spPr>
          <a:xfrm>
            <a:off x="10323049" y="8057411"/>
            <a:ext cx="7106890" cy="1581150"/>
          </a:xfrm>
          <a:prstGeom prst="rect">
            <a:avLst/>
          </a:prstGeom>
        </p:spPr>
        <p:txBody>
          <a:bodyPr lIns="0" tIns="0" rIns="0" bIns="0" rtlCol="0" anchor="t">
            <a:spAutoFit/>
          </a:bodyPr>
          <a:lstStyle/>
          <a:p>
            <a:pPr marL="0" lvl="0" indent="0" algn="l">
              <a:lnSpc>
                <a:spcPts val="4199"/>
              </a:lnSpc>
              <a:spcBef>
                <a:spcPct val="0"/>
              </a:spcBef>
            </a:pPr>
            <a:r>
              <a:rPr lang="en-US" sz="2999">
                <a:solidFill>
                  <a:srgbClr val="000000"/>
                </a:solidFill>
                <a:latin typeface="Cabin"/>
                <a:ea typeface="Cabin"/>
                <a:cs typeface="Cabin"/>
                <a:sym typeface="Cabin"/>
              </a:rPr>
              <a:t>Phân bố nhiễu: Nhiễu thời gia</a:t>
            </a:r>
            <a:r>
              <a:rPr lang="en-US" sz="2999" u="none" strike="noStrike">
                <a:solidFill>
                  <a:srgbClr val="000000"/>
                </a:solidFill>
                <a:latin typeface="Cabin"/>
                <a:ea typeface="Cabin"/>
                <a:cs typeface="Cabin"/>
                <a:sym typeface="Cabin"/>
              </a:rPr>
              <a:t>n (-10 đến 30 phút) tập trung 0-10 phút, tần suất cao ở 10-20 phút (màu xanh lá).</a:t>
            </a: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DEF212-6B27-6EBC-0739-74D921F79E56}"/>
              </a:ext>
            </a:extLst>
          </p:cNvPr>
          <p:cNvSpPr txBox="1"/>
          <p:nvPr/>
        </p:nvSpPr>
        <p:spPr>
          <a:xfrm>
            <a:off x="712839" y="611055"/>
            <a:ext cx="11402962" cy="1938992"/>
          </a:xfrm>
          <a:prstGeom prst="rect">
            <a:avLst/>
          </a:prstGeom>
          <a:noFill/>
        </p:spPr>
        <p:txBody>
          <a:bodyPr wrap="square" rtlCol="0">
            <a:spAutoFit/>
          </a:bodyPr>
          <a:lstStyle/>
          <a:p>
            <a:r>
              <a:rPr lang="en-US" sz="6000" b="1">
                <a:solidFill>
                  <a:srgbClr val="1836B2"/>
                </a:solidFill>
                <a:latin typeface="Cabin" panose="020B0604020202020204" charset="0"/>
                <a:ea typeface="Cabin Bold"/>
                <a:cs typeface="Cabin Bold"/>
                <a:sym typeface="Cabin Bold"/>
              </a:rPr>
              <a:t>IV. TỐI ƯU HÓA QUY TRÌNH VẬN HÀNH VÀ CHUỖI CUNG ỨNG </a:t>
            </a:r>
            <a:endParaRPr lang="en-US" sz="6000" b="1">
              <a:solidFill>
                <a:srgbClr val="0066FF"/>
              </a:solidFill>
              <a:latin typeface="Cabin" panose="020B0604020202020204" charset="0"/>
            </a:endParaRPr>
          </a:p>
        </p:txBody>
      </p:sp>
      <p:grpSp>
        <p:nvGrpSpPr>
          <p:cNvPr id="6" name="Group 9">
            <a:extLst>
              <a:ext uri="{FF2B5EF4-FFF2-40B4-BE49-F238E27FC236}">
                <a16:creationId xmlns:a16="http://schemas.microsoft.com/office/drawing/2014/main" id="{614358CA-0EEA-282D-9BAE-D3CB42981B4E}"/>
              </a:ext>
            </a:extLst>
          </p:cNvPr>
          <p:cNvGrpSpPr/>
          <p:nvPr/>
        </p:nvGrpSpPr>
        <p:grpSpPr>
          <a:xfrm rot="-10800000">
            <a:off x="12556037" y="-1227876"/>
            <a:ext cx="8743337" cy="2264579"/>
            <a:chOff x="0" y="0"/>
            <a:chExt cx="4602013" cy="5372100"/>
          </a:xfrm>
        </p:grpSpPr>
        <p:sp>
          <p:nvSpPr>
            <p:cNvPr id="7" name="Freeform 10">
              <a:extLst>
                <a:ext uri="{FF2B5EF4-FFF2-40B4-BE49-F238E27FC236}">
                  <a16:creationId xmlns:a16="http://schemas.microsoft.com/office/drawing/2014/main" id="{FD6F83FD-2BF6-E589-E676-63CFFD2A2FE4}"/>
                </a:ext>
              </a:extLst>
            </p:cNvPr>
            <p:cNvSpPr/>
            <p:nvPr/>
          </p:nvSpPr>
          <p:spPr>
            <a:xfrm>
              <a:off x="0" y="0"/>
              <a:ext cx="4602013" cy="5372100"/>
            </a:xfrm>
            <a:custGeom>
              <a:avLst/>
              <a:gdLst/>
              <a:ahLst/>
              <a:cxnLst/>
              <a:rect l="l" t="t" r="r" b="b"/>
              <a:pathLst>
                <a:path w="4602013" h="5372100">
                  <a:moveTo>
                    <a:pt x="3051343" y="0"/>
                  </a:moveTo>
                  <a:lnTo>
                    <a:pt x="1550670" y="0"/>
                  </a:lnTo>
                  <a:lnTo>
                    <a:pt x="0" y="2686050"/>
                  </a:lnTo>
                  <a:lnTo>
                    <a:pt x="1550670" y="5372100"/>
                  </a:lnTo>
                  <a:lnTo>
                    <a:pt x="3051343" y="5372100"/>
                  </a:lnTo>
                  <a:lnTo>
                    <a:pt x="4602013" y="2686050"/>
                  </a:lnTo>
                  <a:lnTo>
                    <a:pt x="3051343" y="0"/>
                  </a:lnTo>
                  <a:close/>
                </a:path>
              </a:pathLst>
            </a:custGeom>
            <a:solidFill>
              <a:srgbClr val="A066CB"/>
            </a:solidFill>
          </p:spPr>
        </p:sp>
      </p:grpSp>
      <p:sp>
        <p:nvSpPr>
          <p:cNvPr id="8" name="Rectangle 1">
            <a:extLst>
              <a:ext uri="{FF2B5EF4-FFF2-40B4-BE49-F238E27FC236}">
                <a16:creationId xmlns:a16="http://schemas.microsoft.com/office/drawing/2014/main" id="{87423722-E06D-93F5-5A69-A47A05DB6F77}"/>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a:extLst>
              <a:ext uri="{FF2B5EF4-FFF2-40B4-BE49-F238E27FC236}">
                <a16:creationId xmlns:a16="http://schemas.microsoft.com/office/drawing/2014/main" id="{130C599C-1569-AD8E-89E9-A3BB5776454D}"/>
              </a:ext>
            </a:extLst>
          </p:cNvPr>
          <p:cNvSpPr>
            <a:spLocks noChangeArrowheads="1"/>
          </p:cNvSpPr>
          <p:nvPr/>
        </p:nvSpPr>
        <p:spPr bwMode="auto">
          <a:xfrm>
            <a:off x="152400" y="1524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4">
            <a:extLst>
              <a:ext uri="{FF2B5EF4-FFF2-40B4-BE49-F238E27FC236}">
                <a16:creationId xmlns:a16="http://schemas.microsoft.com/office/drawing/2014/main" id="{A8447A3B-7C64-8F3E-7885-9C48AE8B0D38}"/>
              </a:ext>
            </a:extLst>
          </p:cNvPr>
          <p:cNvSpPr>
            <a:spLocks noChangeArrowheads="1"/>
          </p:cNvSpPr>
          <p:nvPr/>
        </p:nvSpPr>
        <p:spPr bwMode="auto">
          <a:xfrm>
            <a:off x="457200" y="457199"/>
            <a:ext cx="10287000" cy="4457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3" name="Table 12">
            <a:extLst>
              <a:ext uri="{FF2B5EF4-FFF2-40B4-BE49-F238E27FC236}">
                <a16:creationId xmlns:a16="http://schemas.microsoft.com/office/drawing/2014/main" id="{6F4BF1D1-AAB3-AE86-3943-9E224550A600}"/>
              </a:ext>
            </a:extLst>
          </p:cNvPr>
          <p:cNvGraphicFramePr>
            <a:graphicFrameLocks noGrp="1"/>
          </p:cNvGraphicFramePr>
          <p:nvPr>
            <p:extLst>
              <p:ext uri="{D42A27DB-BD31-4B8C-83A1-F6EECF244321}">
                <p14:modId xmlns:p14="http://schemas.microsoft.com/office/powerpoint/2010/main" val="2053541716"/>
              </p:ext>
            </p:extLst>
          </p:nvPr>
        </p:nvGraphicFramePr>
        <p:xfrm>
          <a:off x="1371599" y="3244221"/>
          <a:ext cx="6062079" cy="1192638"/>
        </p:xfrm>
        <a:graphic>
          <a:graphicData uri="http://schemas.openxmlformats.org/drawingml/2006/table">
            <a:tbl>
              <a:tblPr firstRow="1" bandRow="1">
                <a:tableStyleId>{5C22544A-7EE6-4342-B048-85BDC9FD1C3A}</a:tableStyleId>
              </a:tblPr>
              <a:tblGrid>
                <a:gridCol w="6062079">
                  <a:extLst>
                    <a:ext uri="{9D8B030D-6E8A-4147-A177-3AD203B41FA5}">
                      <a16:colId xmlns:a16="http://schemas.microsoft.com/office/drawing/2014/main" val="422232011"/>
                    </a:ext>
                  </a:extLst>
                </a:gridCol>
              </a:tblGrid>
              <a:tr h="11926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700" b="0">
                          <a:solidFill>
                            <a:schemeClr val="bg1"/>
                          </a:solidFill>
                          <a:latin typeface="Cabin" panose="020B0604020202020204" charset="0"/>
                        </a:rPr>
                        <a:t>1. Phân tích chuỗi cung ứng</a:t>
                      </a:r>
                    </a:p>
                    <a:p>
                      <a:endParaRPr lang="en-US">
                        <a:solidFill>
                          <a:srgbClr val="0066FF"/>
                        </a:solidFill>
                      </a:endParaRPr>
                    </a:p>
                  </a:txBody>
                  <a:tcPr anchor="ctr"/>
                </a:tc>
                <a:extLst>
                  <a:ext uri="{0D108BD9-81ED-4DB2-BD59-A6C34878D82A}">
                    <a16:rowId xmlns:a16="http://schemas.microsoft.com/office/drawing/2014/main" val="131786864"/>
                  </a:ext>
                </a:extLst>
              </a:tr>
            </a:tbl>
          </a:graphicData>
        </a:graphic>
      </p:graphicFrame>
      <p:graphicFrame>
        <p:nvGraphicFramePr>
          <p:cNvPr id="14" name="Table 13">
            <a:extLst>
              <a:ext uri="{FF2B5EF4-FFF2-40B4-BE49-F238E27FC236}">
                <a16:creationId xmlns:a16="http://schemas.microsoft.com/office/drawing/2014/main" id="{22E1856E-3568-D0D1-8316-BE0ADDEA8E6F}"/>
              </a:ext>
            </a:extLst>
          </p:cNvPr>
          <p:cNvGraphicFramePr>
            <a:graphicFrameLocks noGrp="1"/>
          </p:cNvGraphicFramePr>
          <p:nvPr>
            <p:extLst>
              <p:ext uri="{D42A27DB-BD31-4B8C-83A1-F6EECF244321}">
                <p14:modId xmlns:p14="http://schemas.microsoft.com/office/powerpoint/2010/main" val="449043963"/>
              </p:ext>
            </p:extLst>
          </p:nvPr>
        </p:nvGraphicFramePr>
        <p:xfrm>
          <a:off x="9525000" y="3244221"/>
          <a:ext cx="6062079" cy="1192638"/>
        </p:xfrm>
        <a:graphic>
          <a:graphicData uri="http://schemas.openxmlformats.org/drawingml/2006/table">
            <a:tbl>
              <a:tblPr firstRow="1" bandRow="1">
                <a:tableStyleId>{5C22544A-7EE6-4342-B048-85BDC9FD1C3A}</a:tableStyleId>
              </a:tblPr>
              <a:tblGrid>
                <a:gridCol w="6062079">
                  <a:extLst>
                    <a:ext uri="{9D8B030D-6E8A-4147-A177-3AD203B41FA5}">
                      <a16:colId xmlns:a16="http://schemas.microsoft.com/office/drawing/2014/main" val="422232011"/>
                    </a:ext>
                  </a:extLst>
                </a:gridCol>
              </a:tblGrid>
              <a:tr h="11926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700" b="0">
                          <a:solidFill>
                            <a:schemeClr val="bg1"/>
                          </a:solidFill>
                          <a:latin typeface="Cabin" panose="020B0604020202020204" charset="0"/>
                        </a:rPr>
                        <a:t>5. Đo lường hiệu suất</a:t>
                      </a:r>
                    </a:p>
                    <a:p>
                      <a:endParaRPr lang="en-US"/>
                    </a:p>
                  </a:txBody>
                  <a:tcPr anchor="ctr"/>
                </a:tc>
                <a:extLst>
                  <a:ext uri="{0D108BD9-81ED-4DB2-BD59-A6C34878D82A}">
                    <a16:rowId xmlns:a16="http://schemas.microsoft.com/office/drawing/2014/main" val="131786864"/>
                  </a:ext>
                </a:extLst>
              </a:tr>
            </a:tbl>
          </a:graphicData>
        </a:graphic>
      </p:graphicFrame>
      <p:graphicFrame>
        <p:nvGraphicFramePr>
          <p:cNvPr id="15" name="Table 14">
            <a:extLst>
              <a:ext uri="{FF2B5EF4-FFF2-40B4-BE49-F238E27FC236}">
                <a16:creationId xmlns:a16="http://schemas.microsoft.com/office/drawing/2014/main" id="{0947A3AC-B58E-5DF0-6E51-CF0E358D30E8}"/>
              </a:ext>
            </a:extLst>
          </p:cNvPr>
          <p:cNvGraphicFramePr>
            <a:graphicFrameLocks noGrp="1"/>
          </p:cNvGraphicFramePr>
          <p:nvPr>
            <p:extLst>
              <p:ext uri="{D42A27DB-BD31-4B8C-83A1-F6EECF244321}">
                <p14:modId xmlns:p14="http://schemas.microsoft.com/office/powerpoint/2010/main" val="655707449"/>
              </p:ext>
            </p:extLst>
          </p:nvPr>
        </p:nvGraphicFramePr>
        <p:xfrm>
          <a:off x="1371599" y="4800401"/>
          <a:ext cx="6062079" cy="1192638"/>
        </p:xfrm>
        <a:graphic>
          <a:graphicData uri="http://schemas.openxmlformats.org/drawingml/2006/table">
            <a:tbl>
              <a:tblPr firstRow="1" bandRow="1">
                <a:tableStyleId>{5C22544A-7EE6-4342-B048-85BDC9FD1C3A}</a:tableStyleId>
              </a:tblPr>
              <a:tblGrid>
                <a:gridCol w="6062079">
                  <a:extLst>
                    <a:ext uri="{9D8B030D-6E8A-4147-A177-3AD203B41FA5}">
                      <a16:colId xmlns:a16="http://schemas.microsoft.com/office/drawing/2014/main" val="422232011"/>
                    </a:ext>
                  </a:extLst>
                </a:gridCol>
              </a:tblGrid>
              <a:tr h="11926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700" b="0">
                          <a:solidFill>
                            <a:schemeClr val="bg1"/>
                          </a:solidFill>
                          <a:latin typeface="Cabin" panose="020B0604020202020204" charset="0"/>
                        </a:rPr>
                        <a:t>2. Tối ưu hóa chuỗi cung ứng</a:t>
                      </a:r>
                    </a:p>
                    <a:p>
                      <a:endParaRPr lang="en-US"/>
                    </a:p>
                  </a:txBody>
                  <a:tcPr anchor="ctr"/>
                </a:tc>
                <a:extLst>
                  <a:ext uri="{0D108BD9-81ED-4DB2-BD59-A6C34878D82A}">
                    <a16:rowId xmlns:a16="http://schemas.microsoft.com/office/drawing/2014/main" val="131786864"/>
                  </a:ext>
                </a:extLst>
              </a:tr>
            </a:tbl>
          </a:graphicData>
        </a:graphic>
      </p:graphicFrame>
      <p:graphicFrame>
        <p:nvGraphicFramePr>
          <p:cNvPr id="16" name="Table 15">
            <a:extLst>
              <a:ext uri="{FF2B5EF4-FFF2-40B4-BE49-F238E27FC236}">
                <a16:creationId xmlns:a16="http://schemas.microsoft.com/office/drawing/2014/main" id="{FEF010F9-AFE3-6C04-05C8-89FE9E3C60CE}"/>
              </a:ext>
            </a:extLst>
          </p:cNvPr>
          <p:cNvGraphicFramePr>
            <a:graphicFrameLocks noGrp="1"/>
          </p:cNvGraphicFramePr>
          <p:nvPr>
            <p:extLst>
              <p:ext uri="{D42A27DB-BD31-4B8C-83A1-F6EECF244321}">
                <p14:modId xmlns:p14="http://schemas.microsoft.com/office/powerpoint/2010/main" val="3955934313"/>
              </p:ext>
            </p:extLst>
          </p:nvPr>
        </p:nvGraphicFramePr>
        <p:xfrm>
          <a:off x="1374057" y="6356581"/>
          <a:ext cx="6062079" cy="1154497"/>
        </p:xfrm>
        <a:graphic>
          <a:graphicData uri="http://schemas.openxmlformats.org/drawingml/2006/table">
            <a:tbl>
              <a:tblPr firstRow="1" bandRow="1">
                <a:tableStyleId>{5C22544A-7EE6-4342-B048-85BDC9FD1C3A}</a:tableStyleId>
              </a:tblPr>
              <a:tblGrid>
                <a:gridCol w="6062079">
                  <a:extLst>
                    <a:ext uri="{9D8B030D-6E8A-4147-A177-3AD203B41FA5}">
                      <a16:colId xmlns:a16="http://schemas.microsoft.com/office/drawing/2014/main" val="422232011"/>
                    </a:ext>
                  </a:extLst>
                </a:gridCol>
              </a:tblGrid>
              <a:tr h="1154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700" b="0">
                          <a:solidFill>
                            <a:schemeClr val="bg1"/>
                          </a:solidFill>
                          <a:latin typeface="Cabin" panose="020B0604020202020204" charset="0"/>
                        </a:rPr>
                        <a:t>3. Dịch vụ khách hàng</a:t>
                      </a:r>
                    </a:p>
                    <a:p>
                      <a:endParaRPr lang="en-US"/>
                    </a:p>
                  </a:txBody>
                  <a:tcPr anchor="ctr"/>
                </a:tc>
                <a:extLst>
                  <a:ext uri="{0D108BD9-81ED-4DB2-BD59-A6C34878D82A}">
                    <a16:rowId xmlns:a16="http://schemas.microsoft.com/office/drawing/2014/main" val="131786864"/>
                  </a:ext>
                </a:extLst>
              </a:tr>
            </a:tbl>
          </a:graphicData>
        </a:graphic>
      </p:graphicFrame>
      <p:graphicFrame>
        <p:nvGraphicFramePr>
          <p:cNvPr id="17" name="Table 16">
            <a:extLst>
              <a:ext uri="{FF2B5EF4-FFF2-40B4-BE49-F238E27FC236}">
                <a16:creationId xmlns:a16="http://schemas.microsoft.com/office/drawing/2014/main" id="{4DA4FF27-7096-DA9D-548C-25B1A411D392}"/>
              </a:ext>
            </a:extLst>
          </p:cNvPr>
          <p:cNvGraphicFramePr>
            <a:graphicFrameLocks noGrp="1"/>
          </p:cNvGraphicFramePr>
          <p:nvPr>
            <p:extLst>
              <p:ext uri="{D42A27DB-BD31-4B8C-83A1-F6EECF244321}">
                <p14:modId xmlns:p14="http://schemas.microsoft.com/office/powerpoint/2010/main" val="446020087"/>
              </p:ext>
            </p:extLst>
          </p:nvPr>
        </p:nvGraphicFramePr>
        <p:xfrm>
          <a:off x="1371598" y="8134514"/>
          <a:ext cx="6062079" cy="1518124"/>
        </p:xfrm>
        <a:graphic>
          <a:graphicData uri="http://schemas.openxmlformats.org/drawingml/2006/table">
            <a:tbl>
              <a:tblPr firstRow="1" bandRow="1">
                <a:tableStyleId>{5C22544A-7EE6-4342-B048-85BDC9FD1C3A}</a:tableStyleId>
              </a:tblPr>
              <a:tblGrid>
                <a:gridCol w="6062079">
                  <a:extLst>
                    <a:ext uri="{9D8B030D-6E8A-4147-A177-3AD203B41FA5}">
                      <a16:colId xmlns:a16="http://schemas.microsoft.com/office/drawing/2014/main" val="422232011"/>
                    </a:ext>
                  </a:extLst>
                </a:gridCol>
              </a:tblGrid>
              <a:tr h="15181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700" b="0">
                          <a:solidFill>
                            <a:schemeClr val="bg1"/>
                          </a:solidFill>
                          <a:latin typeface="Cabin" panose="020B0604020202020204" charset="0"/>
                        </a:rPr>
                        <a:t>4. Tận dụng tài sản và vận chuyển</a:t>
                      </a:r>
                    </a:p>
                    <a:p>
                      <a:endParaRPr lang="en-US"/>
                    </a:p>
                  </a:txBody>
                  <a:tcPr anchor="ctr"/>
                </a:tc>
                <a:extLst>
                  <a:ext uri="{0D108BD9-81ED-4DB2-BD59-A6C34878D82A}">
                    <a16:rowId xmlns:a16="http://schemas.microsoft.com/office/drawing/2014/main" val="131786864"/>
                  </a:ext>
                </a:extLst>
              </a:tr>
            </a:tbl>
          </a:graphicData>
        </a:graphic>
      </p:graphicFrame>
      <p:graphicFrame>
        <p:nvGraphicFramePr>
          <p:cNvPr id="18" name="Table 17">
            <a:extLst>
              <a:ext uri="{FF2B5EF4-FFF2-40B4-BE49-F238E27FC236}">
                <a16:creationId xmlns:a16="http://schemas.microsoft.com/office/drawing/2014/main" id="{7D8D0150-B010-67ED-3289-99E14AAD51E4}"/>
              </a:ext>
            </a:extLst>
          </p:cNvPr>
          <p:cNvGraphicFramePr>
            <a:graphicFrameLocks noGrp="1"/>
          </p:cNvGraphicFramePr>
          <p:nvPr>
            <p:extLst>
              <p:ext uri="{D42A27DB-BD31-4B8C-83A1-F6EECF244321}">
                <p14:modId xmlns:p14="http://schemas.microsoft.com/office/powerpoint/2010/main" val="2753419023"/>
              </p:ext>
            </p:extLst>
          </p:nvPr>
        </p:nvGraphicFramePr>
        <p:xfrm>
          <a:off x="9524999" y="4800401"/>
          <a:ext cx="6062079" cy="1307139"/>
        </p:xfrm>
        <a:graphic>
          <a:graphicData uri="http://schemas.openxmlformats.org/drawingml/2006/table">
            <a:tbl>
              <a:tblPr firstRow="1" bandRow="1">
                <a:tableStyleId>{5C22544A-7EE6-4342-B048-85BDC9FD1C3A}</a:tableStyleId>
              </a:tblPr>
              <a:tblGrid>
                <a:gridCol w="6062079">
                  <a:extLst>
                    <a:ext uri="{9D8B030D-6E8A-4147-A177-3AD203B41FA5}">
                      <a16:colId xmlns:a16="http://schemas.microsoft.com/office/drawing/2014/main" val="422232011"/>
                    </a:ext>
                  </a:extLst>
                </a:gridCol>
              </a:tblGrid>
              <a:tr h="13071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700" b="0">
                          <a:solidFill>
                            <a:schemeClr val="bg1"/>
                          </a:solidFill>
                          <a:latin typeface="Cabin" panose="020B0604020202020204" charset="0"/>
                        </a:rPr>
                        <a:t>6. Logistics thu hồi</a:t>
                      </a:r>
                    </a:p>
                    <a:p>
                      <a:endParaRPr lang="en-US"/>
                    </a:p>
                  </a:txBody>
                  <a:tcPr anchor="ctr"/>
                </a:tc>
                <a:extLst>
                  <a:ext uri="{0D108BD9-81ED-4DB2-BD59-A6C34878D82A}">
                    <a16:rowId xmlns:a16="http://schemas.microsoft.com/office/drawing/2014/main" val="131786864"/>
                  </a:ext>
                </a:extLst>
              </a:tr>
            </a:tbl>
          </a:graphicData>
        </a:graphic>
      </p:graphicFrame>
      <p:graphicFrame>
        <p:nvGraphicFramePr>
          <p:cNvPr id="19" name="Table 18">
            <a:extLst>
              <a:ext uri="{FF2B5EF4-FFF2-40B4-BE49-F238E27FC236}">
                <a16:creationId xmlns:a16="http://schemas.microsoft.com/office/drawing/2014/main" id="{E529C7EB-9814-A015-834A-1FE957EA7670}"/>
              </a:ext>
            </a:extLst>
          </p:cNvPr>
          <p:cNvGraphicFramePr>
            <a:graphicFrameLocks noGrp="1"/>
          </p:cNvGraphicFramePr>
          <p:nvPr>
            <p:extLst>
              <p:ext uri="{D42A27DB-BD31-4B8C-83A1-F6EECF244321}">
                <p14:modId xmlns:p14="http://schemas.microsoft.com/office/powerpoint/2010/main" val="2840609186"/>
              </p:ext>
            </p:extLst>
          </p:nvPr>
        </p:nvGraphicFramePr>
        <p:xfrm>
          <a:off x="9524998" y="6356581"/>
          <a:ext cx="6062079" cy="1284354"/>
        </p:xfrm>
        <a:graphic>
          <a:graphicData uri="http://schemas.openxmlformats.org/drawingml/2006/table">
            <a:tbl>
              <a:tblPr firstRow="1" bandRow="1">
                <a:tableStyleId>{5C22544A-7EE6-4342-B048-85BDC9FD1C3A}</a:tableStyleId>
              </a:tblPr>
              <a:tblGrid>
                <a:gridCol w="6062079">
                  <a:extLst>
                    <a:ext uri="{9D8B030D-6E8A-4147-A177-3AD203B41FA5}">
                      <a16:colId xmlns:a16="http://schemas.microsoft.com/office/drawing/2014/main" val="422232011"/>
                    </a:ext>
                  </a:extLst>
                </a:gridCol>
              </a:tblGrid>
              <a:tr h="12843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700" b="0">
                          <a:solidFill>
                            <a:schemeClr val="bg1"/>
                          </a:solidFill>
                          <a:latin typeface="Cabin" panose="020B0604020202020204" charset="0"/>
                        </a:rPr>
                        <a:t>7. Kết luận và hành động</a:t>
                      </a:r>
                    </a:p>
                    <a:p>
                      <a:endParaRPr lang="en-US"/>
                    </a:p>
                  </a:txBody>
                  <a:tcPr anchor="ctr"/>
                </a:tc>
                <a:extLst>
                  <a:ext uri="{0D108BD9-81ED-4DB2-BD59-A6C34878D82A}">
                    <a16:rowId xmlns:a16="http://schemas.microsoft.com/office/drawing/2014/main" val="131786864"/>
                  </a:ext>
                </a:extLst>
              </a:tr>
            </a:tbl>
          </a:graphicData>
        </a:graphic>
      </p:graphicFrame>
      <p:grpSp>
        <p:nvGrpSpPr>
          <p:cNvPr id="20" name="Group 7">
            <a:extLst>
              <a:ext uri="{FF2B5EF4-FFF2-40B4-BE49-F238E27FC236}">
                <a16:creationId xmlns:a16="http://schemas.microsoft.com/office/drawing/2014/main" id="{A45C1FB6-8313-31EE-36AC-DF424485B25A}"/>
              </a:ext>
            </a:extLst>
          </p:cNvPr>
          <p:cNvGrpSpPr/>
          <p:nvPr/>
        </p:nvGrpSpPr>
        <p:grpSpPr>
          <a:xfrm rot="-10800000">
            <a:off x="-1295400" y="9690694"/>
            <a:ext cx="6208021" cy="1763218"/>
            <a:chOff x="0" y="0"/>
            <a:chExt cx="7990758" cy="5372100"/>
          </a:xfrm>
        </p:grpSpPr>
        <p:sp>
          <p:nvSpPr>
            <p:cNvPr id="21" name="Freeform 8">
              <a:extLst>
                <a:ext uri="{FF2B5EF4-FFF2-40B4-BE49-F238E27FC236}">
                  <a16:creationId xmlns:a16="http://schemas.microsoft.com/office/drawing/2014/main" id="{5ADABDBD-26F0-0661-926F-9A1E83CCAF07}"/>
                </a:ext>
              </a:extLst>
            </p:cNvPr>
            <p:cNvSpPr/>
            <p:nvPr/>
          </p:nvSpPr>
          <p:spPr>
            <a:xfrm>
              <a:off x="0" y="0"/>
              <a:ext cx="7990758" cy="5372100"/>
            </a:xfrm>
            <a:custGeom>
              <a:avLst/>
              <a:gdLst/>
              <a:ahLst/>
              <a:cxnLst/>
              <a:rect l="l" t="t" r="r" b="b"/>
              <a:pathLst>
                <a:path w="7990758" h="5372100">
                  <a:moveTo>
                    <a:pt x="6440088" y="0"/>
                  </a:moveTo>
                  <a:lnTo>
                    <a:pt x="1550670" y="0"/>
                  </a:lnTo>
                  <a:lnTo>
                    <a:pt x="0" y="2686050"/>
                  </a:lnTo>
                  <a:lnTo>
                    <a:pt x="1550670" y="5372100"/>
                  </a:lnTo>
                  <a:lnTo>
                    <a:pt x="6440088" y="5372100"/>
                  </a:lnTo>
                  <a:lnTo>
                    <a:pt x="7990758" y="2686050"/>
                  </a:lnTo>
                  <a:lnTo>
                    <a:pt x="6440088" y="0"/>
                  </a:lnTo>
                  <a:close/>
                </a:path>
              </a:pathLst>
            </a:custGeom>
            <a:solidFill>
              <a:srgbClr val="1836B2"/>
            </a:solidFill>
          </p:spPr>
        </p:sp>
      </p:grpSp>
      <p:pic>
        <p:nvPicPr>
          <p:cNvPr id="23" name="Graphic 22" descr="Back with solid fill">
            <a:extLst>
              <a:ext uri="{FF2B5EF4-FFF2-40B4-BE49-F238E27FC236}">
                <a16:creationId xmlns:a16="http://schemas.microsoft.com/office/drawing/2014/main" id="{3A517864-22E5-6B60-B76B-175DDEEAFF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70505" y="8660809"/>
            <a:ext cx="914400" cy="914400"/>
          </a:xfrm>
          <a:prstGeom prst="rect">
            <a:avLst/>
          </a:prstGeom>
        </p:spPr>
      </p:pic>
    </p:spTree>
    <p:extLst>
      <p:ext uri="{BB962C8B-B14F-4D97-AF65-F5344CB8AC3E}">
        <p14:creationId xmlns:p14="http://schemas.microsoft.com/office/powerpoint/2010/main" val="150542008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16B028ED-3605-FC94-25DC-CB2BAA0E2075}"/>
              </a:ext>
            </a:extLst>
          </p:cNvPr>
          <p:cNvGraphicFramePr>
            <a:graphicFrameLocks noGrp="1"/>
          </p:cNvGraphicFramePr>
          <p:nvPr>
            <p:extLst>
              <p:ext uri="{D42A27DB-BD31-4B8C-83A1-F6EECF244321}">
                <p14:modId xmlns:p14="http://schemas.microsoft.com/office/powerpoint/2010/main" val="3629532459"/>
              </p:ext>
            </p:extLst>
          </p:nvPr>
        </p:nvGraphicFramePr>
        <p:xfrm>
          <a:off x="762000" y="1028700"/>
          <a:ext cx="16764000" cy="8700347"/>
        </p:xfrm>
        <a:graphic>
          <a:graphicData uri="http://schemas.openxmlformats.org/drawingml/2006/table">
            <a:tbl>
              <a:tblPr firstRow="1" bandRow="1">
                <a:tableStyleId>{5C22544A-7EE6-4342-B048-85BDC9FD1C3A}</a:tableStyleId>
              </a:tblPr>
              <a:tblGrid>
                <a:gridCol w="3488954">
                  <a:extLst>
                    <a:ext uri="{9D8B030D-6E8A-4147-A177-3AD203B41FA5}">
                      <a16:colId xmlns:a16="http://schemas.microsoft.com/office/drawing/2014/main" val="824785182"/>
                    </a:ext>
                  </a:extLst>
                </a:gridCol>
                <a:gridCol w="13275046">
                  <a:extLst>
                    <a:ext uri="{9D8B030D-6E8A-4147-A177-3AD203B41FA5}">
                      <a16:colId xmlns:a16="http://schemas.microsoft.com/office/drawing/2014/main" val="1838379587"/>
                    </a:ext>
                  </a:extLst>
                </a:gridCol>
              </a:tblGrid>
              <a:tr h="19642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0" b="1" u="none">
                          <a:solidFill>
                            <a:schemeClr val="tx1"/>
                          </a:solidFill>
                          <a:latin typeface="Cabin" panose="020B0604020202020204" charset="0"/>
                          <a:ea typeface="Cabin Semi-Bold"/>
                          <a:cs typeface="Cabin Semi-Bold"/>
                          <a:sym typeface="Cabin Semi-Bold"/>
                        </a:rPr>
                        <a:t>Lý do chọn đề tài</a:t>
                      </a:r>
                      <a:endParaRPr lang="en-US" sz="5000" b="1">
                        <a:solidFill>
                          <a:schemeClr val="tx1"/>
                        </a:solidFill>
                        <a:latin typeface="Cabin" panose="020B0604020202020204" charset="0"/>
                      </a:endParaRPr>
                    </a:p>
                    <a:p>
                      <a:pPr algn="ctr"/>
                      <a:endParaRPr lang="en-US" sz="3000" b="0">
                        <a:latin typeface="Cabin" panose="020B0604020202020204" charset="0"/>
                      </a:endParaRPr>
                    </a:p>
                  </a:txBody>
                  <a:tcPr anchor="ctr"/>
                </a:tc>
                <a:tc>
                  <a:txBody>
                    <a:bodyPr/>
                    <a:lstStyle/>
                    <a:p>
                      <a:r>
                        <a:rPr lang="vi-VN" sz="3000" b="0">
                          <a:solidFill>
                            <a:schemeClr val="tx1"/>
                          </a:solidFill>
                          <a:latin typeface="Cabin" panose="020B0604020202020204" charset="0"/>
                        </a:rPr>
                        <a:t>Nghiên cứu về thương mại điện tử (TMĐT) đang ngày càng phát triển mạnh mẽ, phản ánh sự thay đổi nhanh chóng của công nghệ và hành vi tiêu dùng. Các xu hướng mới trong lĩnh vực này bao gồm việc ứng dụng trí tuệ nhân tạo để nâng cao hiệu quả hoạt động kinh doanh, phát triển TMĐT theo hướng bền vững và thân thiện với môi trường, đánh giá tác động của TMĐT đến kinh tế và xã hội, cũng như xây dựng các chính sách pháp lý phù hợp để điều chỉnh lĩnh vực này. Việc tiếp tục nghiên cứu và cập nhật những xu hướng mới sẽ giúp doanh nghiệp và nhà nghiên cứu nắm bắt cơ hội, tối ưu hóa chiến lược và thúc đẩy sự phát triển bền vững của TMĐT trong tương lai.</a:t>
                      </a:r>
                      <a:endParaRPr lang="en-US" sz="3000" b="0">
                        <a:solidFill>
                          <a:schemeClr val="tx1"/>
                        </a:solidFill>
                        <a:latin typeface="Cabin" panose="020B0604020202020204" charset="0"/>
                      </a:endParaRPr>
                    </a:p>
                  </a:txBody>
                  <a:tcPr anchor="ctr"/>
                </a:tc>
                <a:extLst>
                  <a:ext uri="{0D108BD9-81ED-4DB2-BD59-A6C34878D82A}">
                    <a16:rowId xmlns:a16="http://schemas.microsoft.com/office/drawing/2014/main" val="2418996941"/>
                  </a:ext>
                </a:extLst>
              </a:tr>
              <a:tr h="19642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0" b="1" u="none">
                          <a:solidFill>
                            <a:schemeClr val="tx1"/>
                          </a:solidFill>
                          <a:latin typeface="Cabin" panose="020B0604020202020204" charset="0"/>
                          <a:ea typeface="Cabin Semi-Bold"/>
                          <a:cs typeface="Cabin Semi-Bold"/>
                          <a:sym typeface="Cabin Semi-Bold"/>
                        </a:rPr>
                        <a:t>Mục đích</a:t>
                      </a:r>
                      <a:endParaRPr lang="en-US" sz="5000" b="1">
                        <a:solidFill>
                          <a:schemeClr val="tx1"/>
                        </a:solidFill>
                        <a:latin typeface="Cabin" panose="020B0604020202020204" charset="0"/>
                      </a:endParaRPr>
                    </a:p>
                    <a:p>
                      <a:pPr algn="ctr"/>
                      <a:endParaRPr lang="en-US" sz="3000" b="0">
                        <a:latin typeface="Cabin" panose="020B060402020202020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000" b="0">
                          <a:effectLst/>
                          <a:latin typeface="Cabin" panose="020B0604020202020204" charset="0"/>
                          <a:ea typeface="Yu Mincho" panose="02020400000000000000" pitchFamily="18" charset="-128"/>
                        </a:rPr>
                        <a:t>nghiên cứu áp dụng phần mềm Python để giải quyết các vấn đề về Thương mại điện tử.</a:t>
                      </a:r>
                      <a:endParaRPr lang="en-US" sz="3000" b="0">
                        <a:effectLst/>
                        <a:latin typeface="Cabin" panose="020B0604020202020204" charset="0"/>
                        <a:ea typeface="Yu Mincho" panose="02020400000000000000" pitchFamily="18" charset="-128"/>
                      </a:endParaRPr>
                    </a:p>
                    <a:p>
                      <a:endParaRPr lang="en-US" sz="3000" b="0">
                        <a:latin typeface="Cabin" panose="020B0604020202020204" charset="0"/>
                      </a:endParaRPr>
                    </a:p>
                  </a:txBody>
                  <a:tcPr anchor="ctr"/>
                </a:tc>
                <a:extLst>
                  <a:ext uri="{0D108BD9-81ED-4DB2-BD59-A6C34878D82A}">
                    <a16:rowId xmlns:a16="http://schemas.microsoft.com/office/drawing/2014/main" val="2084373305"/>
                  </a:ext>
                </a:extLst>
              </a:tr>
              <a:tr h="19642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0" b="0" u="none">
                          <a:solidFill>
                            <a:schemeClr val="tx1"/>
                          </a:solidFill>
                          <a:latin typeface="Cabin" panose="020B0604020202020204" charset="0"/>
                          <a:ea typeface="Cabin Semi-Bold"/>
                          <a:cs typeface="Cabin Semi-Bold"/>
                          <a:sym typeface="Cabin Semi-Bold"/>
                        </a:rPr>
                        <a:t>Mục tiêu</a:t>
                      </a:r>
                      <a:endParaRPr lang="en-US" sz="5000" b="0">
                        <a:solidFill>
                          <a:schemeClr val="tx1"/>
                        </a:solidFill>
                        <a:latin typeface="Cabin" panose="020B0604020202020204" charset="0"/>
                      </a:endParaRPr>
                    </a:p>
                    <a:p>
                      <a:pPr algn="ctr"/>
                      <a:endParaRPr lang="en-US" sz="3000" b="0">
                        <a:latin typeface="Cabin" panose="020B0604020202020204" charset="0"/>
                      </a:endParaRPr>
                    </a:p>
                  </a:txBody>
                  <a:tcPr anchor="ctr"/>
                </a:tc>
                <a:tc>
                  <a:txBody>
                    <a:bodyPr/>
                    <a:lstStyle/>
                    <a:p>
                      <a:pPr marL="0" marR="13335" indent="0" algn="l">
                        <a:lnSpc>
                          <a:spcPct val="100000"/>
                        </a:lnSpc>
                        <a:spcBef>
                          <a:spcPts val="300"/>
                        </a:spcBef>
                        <a:spcAft>
                          <a:spcPts val="300"/>
                        </a:spcAft>
                        <a:buFont typeface="+mj-lt"/>
                        <a:buNone/>
                      </a:pPr>
                      <a:r>
                        <a:rPr lang="vi-VN" sz="3000" b="0">
                          <a:effectLst/>
                          <a:latin typeface="Cabin" panose="020B0604020202020204" charset="0"/>
                          <a:ea typeface="Times New Roman" panose="02020603050405020304" pitchFamily="18" charset="0"/>
                        </a:rPr>
                        <a:t>Đề tài nghiên cứu nhằm giải quyết các vấn đề cơ bản:</a:t>
                      </a:r>
                      <a:endParaRPr lang="en-US" sz="3000" b="0">
                        <a:effectLst/>
                        <a:latin typeface="Cabin" panose="020B0604020202020204" charset="0"/>
                        <a:ea typeface="Yu Mincho" panose="02020400000000000000" pitchFamily="18" charset="-128"/>
                      </a:endParaRPr>
                    </a:p>
                    <a:p>
                      <a:pPr marL="0" marR="19050" indent="342900" algn="l">
                        <a:lnSpc>
                          <a:spcPct val="100000"/>
                        </a:lnSpc>
                        <a:spcBef>
                          <a:spcPts val="300"/>
                        </a:spcBef>
                        <a:spcAft>
                          <a:spcPts val="300"/>
                        </a:spcAft>
                        <a:buNone/>
                      </a:pPr>
                      <a:r>
                        <a:rPr lang="vi-VN" sz="3000" b="0">
                          <a:effectLst/>
                          <a:latin typeface="Cabin" panose="020B0604020202020204" charset="0"/>
                          <a:ea typeface="Yu Mincho" panose="02020400000000000000" pitchFamily="18" charset="-128"/>
                        </a:rPr>
                        <a:t>- Về lý luận: Nghiên cứu lịch sử hình thành và phát triển Thương mại điện tử.</a:t>
                      </a:r>
                      <a:endParaRPr lang="en-US" sz="3000" b="0">
                        <a:effectLst/>
                        <a:latin typeface="Cabin" panose="020B0604020202020204" charset="0"/>
                        <a:ea typeface="Yu Mincho" panose="02020400000000000000" pitchFamily="18" charset="-128"/>
                      </a:endParaRPr>
                    </a:p>
                    <a:p>
                      <a:pPr marL="0" marR="19050" indent="342900" algn="l">
                        <a:lnSpc>
                          <a:spcPct val="100000"/>
                        </a:lnSpc>
                        <a:spcBef>
                          <a:spcPts val="300"/>
                        </a:spcBef>
                        <a:spcAft>
                          <a:spcPts val="300"/>
                        </a:spcAft>
                      </a:pPr>
                      <a:r>
                        <a:rPr lang="vi-VN" sz="3000" b="0">
                          <a:effectLst/>
                          <a:latin typeface="Cabin" panose="020B0604020202020204" charset="0"/>
                          <a:ea typeface="Yu Mincho" panose="02020400000000000000" pitchFamily="18" charset="-128"/>
                        </a:rPr>
                        <a:t>- Nghiên cứu áp dụng phần mềm Python trong các lĩnh vực của Thương mại điện tử: </a:t>
                      </a:r>
                      <a:r>
                        <a:rPr lang="nb-NO" sz="3000" b="0" spc="-40">
                          <a:effectLst/>
                          <a:latin typeface="Cabin" panose="020B0604020202020204" charset="0"/>
                          <a:ea typeface="Yu Mincho" panose="02020400000000000000" pitchFamily="18" charset="-128"/>
                        </a:rPr>
                        <a:t>Phân</a:t>
                      </a:r>
                      <a:r>
                        <a:rPr lang="vi-VN" sz="3000" b="0" spc="-40">
                          <a:effectLst/>
                          <a:latin typeface="Cabin" panose="020B0604020202020204" charset="0"/>
                          <a:ea typeface="Yu Mincho" panose="02020400000000000000" pitchFamily="18" charset="-128"/>
                        </a:rPr>
                        <a:t> tích dữ liệu khách hàng, Marketing, </a:t>
                      </a:r>
                      <a:r>
                        <a:rPr lang="pt-BR" sz="3000" b="0">
                          <a:effectLst/>
                          <a:latin typeface="Cabin" panose="020B0604020202020204" charset="0"/>
                          <a:ea typeface="Yu Mincho" panose="02020400000000000000" pitchFamily="18" charset="-128"/>
                        </a:rPr>
                        <a:t>Tối</a:t>
                      </a:r>
                      <a:r>
                        <a:rPr lang="vi-VN" sz="3000" b="0">
                          <a:effectLst/>
                          <a:latin typeface="Cabin" panose="020B0604020202020204" charset="0"/>
                          <a:ea typeface="Yu Mincho" panose="02020400000000000000" pitchFamily="18" charset="-128"/>
                        </a:rPr>
                        <a:t> ưu hóa quy trình vận hành chuỗi cung ứng, Quản lý tồn kho và giao hàng</a:t>
                      </a:r>
                      <a:endParaRPr lang="en-US" sz="3000" b="0">
                        <a:effectLst/>
                        <a:latin typeface="Cabin" panose="020B0604020202020204" charset="0"/>
                        <a:ea typeface="Yu Mincho" panose="02020400000000000000" pitchFamily="18" charset="-128"/>
                      </a:endParaRPr>
                    </a:p>
                  </a:txBody>
                  <a:tcPr anchor="ctr"/>
                </a:tc>
                <a:extLst>
                  <a:ext uri="{0D108BD9-81ED-4DB2-BD59-A6C34878D82A}">
                    <a16:rowId xmlns:a16="http://schemas.microsoft.com/office/drawing/2014/main" val="3709463276"/>
                  </a:ext>
                </a:extLst>
              </a:tr>
            </a:tbl>
          </a:graphicData>
        </a:graphic>
      </p:graphicFrame>
      <p:sp>
        <p:nvSpPr>
          <p:cNvPr id="9" name="Freeform 3">
            <a:extLst>
              <a:ext uri="{FF2B5EF4-FFF2-40B4-BE49-F238E27FC236}">
                <a16:creationId xmlns:a16="http://schemas.microsoft.com/office/drawing/2014/main" id="{634CA6B3-4224-FE07-8525-D8A19F88EB61}"/>
              </a:ext>
            </a:extLst>
          </p:cNvPr>
          <p:cNvSpPr/>
          <p:nvPr/>
        </p:nvSpPr>
        <p:spPr>
          <a:xfrm flipV="1">
            <a:off x="13563600" y="-2476500"/>
            <a:ext cx="5660104" cy="3231734"/>
          </a:xfrm>
          <a:custGeom>
            <a:avLst/>
            <a:gdLst/>
            <a:ahLst/>
            <a:cxnLst/>
            <a:rect l="l" t="t" r="r" b="b"/>
            <a:pathLst>
              <a:path w="5660104" h="3231734">
                <a:moveTo>
                  <a:pt x="0" y="3231734"/>
                </a:moveTo>
                <a:lnTo>
                  <a:pt x="5660105" y="3231734"/>
                </a:lnTo>
                <a:lnTo>
                  <a:pt x="5660105" y="0"/>
                </a:lnTo>
                <a:lnTo>
                  <a:pt x="0" y="0"/>
                </a:lnTo>
                <a:lnTo>
                  <a:pt x="0" y="3231734"/>
                </a:lnTo>
                <a:close/>
              </a:path>
            </a:pathLst>
          </a:custGeom>
          <a:blipFill>
            <a:blip r:embed="rId2">
              <a:extLst>
                <a:ext uri="{96DAC541-7B7A-43D3-8B79-37D633B846F1}">
                  <asvg:svgBlip xmlns:asvg="http://schemas.microsoft.com/office/drawing/2016/SVG/main" r:embed="rId3"/>
                </a:ext>
              </a:extLst>
            </a:blip>
            <a:stretch>
              <a:fillRect t="-51576"/>
            </a:stretch>
          </a:blipFill>
        </p:spPr>
      </p:sp>
      <p:pic>
        <p:nvPicPr>
          <p:cNvPr id="11" name="Graphic 10" descr="Atom with solid fill">
            <a:extLst>
              <a:ext uri="{FF2B5EF4-FFF2-40B4-BE49-F238E27FC236}">
                <a16:creationId xmlns:a16="http://schemas.microsoft.com/office/drawing/2014/main" id="{0F1FDB65-011B-3A60-0916-FBE1C6664D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76400" y="114300"/>
            <a:ext cx="914400" cy="914400"/>
          </a:xfrm>
          <a:prstGeom prst="rect">
            <a:avLst/>
          </a:prstGeom>
        </p:spPr>
      </p:pic>
    </p:spTree>
    <p:extLst>
      <p:ext uri="{BB962C8B-B14F-4D97-AF65-F5344CB8AC3E}">
        <p14:creationId xmlns:p14="http://schemas.microsoft.com/office/powerpoint/2010/main" val="395837034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AE7D5-45B1-38F5-F7B4-304008AEBDE5}"/>
              </a:ext>
            </a:extLst>
          </p:cNvPr>
          <p:cNvSpPr txBox="1"/>
          <p:nvPr/>
        </p:nvSpPr>
        <p:spPr>
          <a:xfrm>
            <a:off x="838200" y="876300"/>
            <a:ext cx="7467600" cy="1938992"/>
          </a:xfrm>
          <a:prstGeom prst="rect">
            <a:avLst/>
          </a:prstGeom>
          <a:noFill/>
          <a:ln>
            <a:solidFill>
              <a:schemeClr val="bg1"/>
            </a:solidFill>
          </a:ln>
        </p:spPr>
        <p:txBody>
          <a:bodyPr wrap="square" rtlCol="0">
            <a:spAutoFit/>
          </a:bodyPr>
          <a:lstStyle/>
          <a:p>
            <a:r>
              <a:rPr lang="en-US" sz="6000" b="1">
                <a:solidFill>
                  <a:srgbClr val="1836B2"/>
                </a:solidFill>
                <a:latin typeface="Cabin" panose="020B0604020202020204" charset="0"/>
                <a:ea typeface="Cabin Bold"/>
                <a:cs typeface="Cabin Bold"/>
                <a:sym typeface="Cabin Bold"/>
              </a:rPr>
              <a:t>1. Phân tích chuỗi cung ứng</a:t>
            </a:r>
            <a:endParaRPr lang="en-US" sz="6000">
              <a:solidFill>
                <a:schemeClr val="accent1">
                  <a:lumMod val="75000"/>
                </a:schemeClr>
              </a:solidFill>
              <a:latin typeface="Cabin" panose="020B0604020202020204" charset="0"/>
            </a:endParaRPr>
          </a:p>
        </p:txBody>
      </p:sp>
      <p:sp>
        <p:nvSpPr>
          <p:cNvPr id="3" name="TextBox 2">
            <a:extLst>
              <a:ext uri="{FF2B5EF4-FFF2-40B4-BE49-F238E27FC236}">
                <a16:creationId xmlns:a16="http://schemas.microsoft.com/office/drawing/2014/main" id="{F820A9C6-DA04-24E8-44DA-C0E355EA4C24}"/>
              </a:ext>
            </a:extLst>
          </p:cNvPr>
          <p:cNvSpPr txBox="1"/>
          <p:nvPr/>
        </p:nvSpPr>
        <p:spPr>
          <a:xfrm>
            <a:off x="9982200" y="858187"/>
            <a:ext cx="7467600" cy="1938992"/>
          </a:xfrm>
          <a:prstGeom prst="rect">
            <a:avLst/>
          </a:prstGeom>
          <a:noFill/>
          <a:ln>
            <a:solidFill>
              <a:schemeClr val="bg1"/>
            </a:solidFill>
          </a:ln>
        </p:spPr>
        <p:txBody>
          <a:bodyPr wrap="square" rtlCol="0">
            <a:spAutoFit/>
          </a:bodyPr>
          <a:lstStyle/>
          <a:p>
            <a:r>
              <a:rPr lang="en-US" sz="6000" b="1">
                <a:solidFill>
                  <a:srgbClr val="1836B2"/>
                </a:solidFill>
                <a:latin typeface="Cabin" panose="020B0604020202020204" charset="0"/>
                <a:ea typeface="Cabin Bold"/>
                <a:cs typeface="Cabin Bold"/>
                <a:sym typeface="Cabin Bold"/>
              </a:rPr>
              <a:t>2. Tối ưu hóa chuỗi cung ứng</a:t>
            </a:r>
            <a:endParaRPr lang="en-US" sz="6000">
              <a:solidFill>
                <a:schemeClr val="accent1">
                  <a:lumMod val="75000"/>
                </a:schemeClr>
              </a:solidFill>
              <a:latin typeface="Cabin" panose="020B0604020202020204" charset="0"/>
            </a:endParaRPr>
          </a:p>
        </p:txBody>
      </p:sp>
      <p:sp>
        <p:nvSpPr>
          <p:cNvPr id="4" name="TextBox 3">
            <a:extLst>
              <a:ext uri="{FF2B5EF4-FFF2-40B4-BE49-F238E27FC236}">
                <a16:creationId xmlns:a16="http://schemas.microsoft.com/office/drawing/2014/main" id="{F18F7F45-6434-BD77-846E-9358A701DA77}"/>
              </a:ext>
            </a:extLst>
          </p:cNvPr>
          <p:cNvSpPr txBox="1"/>
          <p:nvPr/>
        </p:nvSpPr>
        <p:spPr>
          <a:xfrm>
            <a:off x="839400" y="3562611"/>
            <a:ext cx="8228399" cy="4247317"/>
          </a:xfrm>
          <a:prstGeom prst="rect">
            <a:avLst/>
          </a:prstGeom>
          <a:noFill/>
        </p:spPr>
        <p:txBody>
          <a:bodyPr wrap="square" rtlCol="0">
            <a:spAutoFit/>
          </a:bodyPr>
          <a:lstStyle/>
          <a:p>
            <a:pPr marR="0" lvl="0">
              <a:buSzPts val="1000"/>
              <a:tabLst>
                <a:tab pos="457200" algn="l"/>
              </a:tabLst>
            </a:pPr>
            <a:r>
              <a:rPr lang="en-US" sz="3000">
                <a:effectLst/>
                <a:latin typeface="Cabin" panose="020B0604020202020204" charset="0"/>
                <a:ea typeface="DengXian" panose="02010600030101010101" pitchFamily="2" charset="-122"/>
                <a:cs typeface="Symbol" panose="05050102010706020507" pitchFamily="18" charset="2"/>
              </a:rPr>
              <a:t>- Định nghĩa: Đánh giá mọi giai đoạn từ nguồn cung đến khách hàng.</a:t>
            </a:r>
          </a:p>
          <a:p>
            <a:pPr marR="0" lvl="0">
              <a:buSzPts val="1000"/>
              <a:tabLst>
                <a:tab pos="457200" algn="l"/>
              </a:tabLst>
            </a:pPr>
            <a:r>
              <a:rPr lang="en-US" sz="3000" b="1">
                <a:effectLst/>
                <a:latin typeface="Cabin" panose="020B0604020202020204" charset="0"/>
                <a:ea typeface="DengXian" panose="02010600030101010101" pitchFamily="2" charset="-122"/>
                <a:cs typeface="Symbol" panose="05050102010706020507" pitchFamily="18" charset="2"/>
              </a:rPr>
              <a:t>- </a:t>
            </a:r>
            <a:r>
              <a:rPr lang="en-US" sz="3000">
                <a:effectLst/>
                <a:latin typeface="Cabin" panose="020B0604020202020204" charset="0"/>
                <a:ea typeface="DengXian" panose="02010600030101010101" pitchFamily="2" charset="-122"/>
                <a:cs typeface="Symbol" panose="05050102010706020507" pitchFamily="18" charset="2"/>
              </a:rPr>
              <a:t>Mục đích: Xác định điểm cải thiện, rút ngắn thời gian, tăng hiệu quả.</a:t>
            </a:r>
          </a:p>
          <a:p>
            <a:pPr marR="0" lvl="0">
              <a:buSzPts val="1000"/>
              <a:tabLst>
                <a:tab pos="457200" algn="l"/>
              </a:tabLst>
            </a:pPr>
            <a:r>
              <a:rPr lang="en-US" sz="3000" b="1">
                <a:effectLst/>
                <a:latin typeface="Cabin" panose="020B0604020202020204" charset="0"/>
                <a:ea typeface="DengXian" panose="02010600030101010101" pitchFamily="2" charset="-122"/>
                <a:cs typeface="Symbol" panose="05050102010706020507" pitchFamily="18" charset="2"/>
              </a:rPr>
              <a:t>- </a:t>
            </a:r>
            <a:r>
              <a:rPr lang="en-US" sz="3000">
                <a:effectLst/>
                <a:latin typeface="Cabin" panose="020B0604020202020204" charset="0"/>
                <a:ea typeface="DengXian" panose="02010600030101010101" pitchFamily="2" charset="-122"/>
                <a:cs typeface="Symbol" panose="05050102010706020507" pitchFamily="18" charset="2"/>
              </a:rPr>
              <a:t>Loại phân tích: </a:t>
            </a:r>
          </a:p>
          <a:p>
            <a:pPr marR="0" lvl="1">
              <a:buSzPct val="60000"/>
              <a:tabLst>
                <a:tab pos="914400" algn="l"/>
              </a:tabLst>
            </a:pPr>
            <a:r>
              <a:rPr lang="en-US" sz="3000">
                <a:effectLst/>
                <a:latin typeface="Cabin" panose="020B0604020202020204" charset="0"/>
                <a:ea typeface="DengXian" panose="02010600030101010101" pitchFamily="2" charset="-122"/>
                <a:cs typeface="Times New Roman" panose="02020603050405020304" pitchFamily="18" charset="0"/>
              </a:rPr>
              <a:t>Mô tả: Hiểu dữ liệu lịch sử (tồn kho, thời gian giao hàng).</a:t>
            </a:r>
          </a:p>
          <a:p>
            <a:pPr marR="0" lvl="1">
              <a:buSzPts val="1000"/>
              <a:tabLst>
                <a:tab pos="914400" algn="l"/>
              </a:tabLst>
            </a:pPr>
            <a:r>
              <a:rPr lang="en-US" sz="3000">
                <a:effectLst/>
                <a:latin typeface="Cabin" panose="020B0604020202020204" charset="0"/>
                <a:ea typeface="DengXian" panose="02010600030101010101" pitchFamily="2" charset="-122"/>
                <a:cs typeface="Times New Roman" panose="02020603050405020304" pitchFamily="18" charset="0"/>
              </a:rPr>
              <a:t>Chẩn đoán: Tìm nguyên nhân gốc rễ (chậm trễ, chất lượng).</a:t>
            </a:r>
          </a:p>
        </p:txBody>
      </p:sp>
      <p:sp>
        <p:nvSpPr>
          <p:cNvPr id="5" name="TextBox 4">
            <a:extLst>
              <a:ext uri="{FF2B5EF4-FFF2-40B4-BE49-F238E27FC236}">
                <a16:creationId xmlns:a16="http://schemas.microsoft.com/office/drawing/2014/main" id="{168CF80A-60F9-C0F4-85AD-48019843FC66}"/>
              </a:ext>
            </a:extLst>
          </p:cNvPr>
          <p:cNvSpPr txBox="1"/>
          <p:nvPr/>
        </p:nvSpPr>
        <p:spPr>
          <a:xfrm>
            <a:off x="10134600" y="3314700"/>
            <a:ext cx="6705600" cy="6093976"/>
          </a:xfrm>
          <a:prstGeom prst="rect">
            <a:avLst/>
          </a:prstGeom>
          <a:noFill/>
        </p:spPr>
        <p:txBody>
          <a:bodyPr wrap="square" rtlCol="0">
            <a:spAutoFit/>
          </a:bodyPr>
          <a:lstStyle/>
          <a:p>
            <a:pPr marR="0" lvl="0">
              <a:buSzPts val="1000"/>
              <a:tabLst>
                <a:tab pos="457200" algn="l"/>
              </a:tabLst>
            </a:pPr>
            <a:r>
              <a:rPr lang="en-US" sz="3000">
                <a:effectLst/>
                <a:latin typeface="Cabin" panose="020B0604020202020204" charset="0"/>
                <a:ea typeface="DengXian" panose="02010600030101010101" pitchFamily="2" charset="-122"/>
                <a:cs typeface="Symbol" panose="05050102010706020507" pitchFamily="18" charset="2"/>
              </a:rPr>
              <a:t>- Quản lý tồn kho: </a:t>
            </a:r>
          </a:p>
          <a:p>
            <a:pPr marR="0" lvl="1">
              <a:buSzPts val="1000"/>
              <a:tabLst>
                <a:tab pos="914400" algn="l"/>
              </a:tabLst>
            </a:pPr>
            <a:r>
              <a:rPr lang="en-US" sz="3000">
                <a:effectLst/>
                <a:latin typeface="Cabin" panose="020B0604020202020204" charset="0"/>
                <a:ea typeface="DengXian" panose="02010600030101010101" pitchFamily="2" charset="-122"/>
                <a:cs typeface="Times New Roman" panose="02020603050405020304" pitchFamily="18" charset="0"/>
              </a:rPr>
              <a:t>Dự báo nhu cầu chính xác.</a:t>
            </a:r>
          </a:p>
          <a:p>
            <a:pPr marR="0" lvl="1">
              <a:buSzPts val="1000"/>
              <a:tabLst>
                <a:tab pos="914400" algn="l"/>
              </a:tabLst>
            </a:pPr>
            <a:r>
              <a:rPr lang="en-US" sz="3000">
                <a:effectLst/>
                <a:latin typeface="Cabin" panose="020B0604020202020204" charset="0"/>
                <a:ea typeface="DengXian" panose="02010600030101010101" pitchFamily="2" charset="-122"/>
                <a:cs typeface="Times New Roman" panose="02020603050405020304" pitchFamily="18" charset="0"/>
              </a:rPr>
              <a:t>Tối ưu chu kỳ đặt hàng (EOQ, đặt hàng theo kỳ).</a:t>
            </a:r>
          </a:p>
          <a:p>
            <a:pPr marR="0" lvl="1">
              <a:buSzPts val="1000"/>
              <a:tabLst>
                <a:tab pos="914400" algn="l"/>
              </a:tabLst>
            </a:pPr>
            <a:r>
              <a:rPr lang="en-US" sz="3000">
                <a:effectLst/>
                <a:latin typeface="Cabin" panose="020B0604020202020204" charset="0"/>
                <a:ea typeface="DengXian" panose="02010600030101010101" pitchFamily="2" charset="-122"/>
                <a:cs typeface="Times New Roman" panose="02020603050405020304" pitchFamily="18" charset="0"/>
              </a:rPr>
              <a:t>Theo dõi và kiểm soát bằng công nghệ.</a:t>
            </a:r>
          </a:p>
          <a:p>
            <a:pPr marR="0" lvl="0">
              <a:buSzPts val="1000"/>
              <a:tabLst>
                <a:tab pos="457200" algn="l"/>
              </a:tabLst>
            </a:pPr>
            <a:r>
              <a:rPr lang="en-US" sz="3000">
                <a:effectLst/>
                <a:latin typeface="Cabin" panose="020B0604020202020204" charset="0"/>
                <a:ea typeface="DengXian" panose="02010600030101010101" pitchFamily="2" charset="-122"/>
                <a:cs typeface="Symbol" panose="05050102010706020507" pitchFamily="18" charset="2"/>
              </a:rPr>
              <a:t>- Mạng lưới chuỗi cung ứng: </a:t>
            </a:r>
          </a:p>
          <a:p>
            <a:pPr marR="0" lvl="1">
              <a:buSzPts val="1000"/>
              <a:tabLst>
                <a:tab pos="914400" algn="l"/>
              </a:tabLst>
            </a:pPr>
            <a:r>
              <a:rPr lang="en-US" sz="3000">
                <a:effectLst/>
                <a:latin typeface="Cabin" panose="020B0604020202020204" charset="0"/>
                <a:ea typeface="DengXian" panose="02010600030101010101" pitchFamily="2" charset="-122"/>
                <a:cs typeface="Times New Roman" panose="02020603050405020304" pitchFamily="18" charset="0"/>
              </a:rPr>
              <a:t>Phân tích đối tác, quy trình, nguồn hàng.</a:t>
            </a:r>
          </a:p>
          <a:p>
            <a:pPr marR="0" lvl="1">
              <a:buSzPts val="1000"/>
              <a:tabLst>
                <a:tab pos="914400" algn="l"/>
              </a:tabLst>
            </a:pPr>
            <a:r>
              <a:rPr lang="en-US" sz="3000">
                <a:effectLst/>
                <a:latin typeface="Cabin" panose="020B0604020202020204" charset="0"/>
                <a:ea typeface="DengXian" panose="02010600030101010101" pitchFamily="2" charset="-122"/>
                <a:cs typeface="Times New Roman" panose="02020603050405020304" pitchFamily="18" charset="0"/>
              </a:rPr>
              <a:t>Thiết kế mạng lưới linh hoạt (kho bãi, phân phối).</a:t>
            </a:r>
          </a:p>
          <a:p>
            <a:pPr marR="0" lvl="1">
              <a:buSzPts val="1000"/>
              <a:tabLst>
                <a:tab pos="914400" algn="l"/>
              </a:tabLst>
            </a:pPr>
            <a:r>
              <a:rPr lang="en-US" sz="3000">
                <a:effectLst/>
                <a:latin typeface="Cabin" panose="020B0604020202020204" charset="0"/>
                <a:ea typeface="DengXian" panose="02010600030101010101" pitchFamily="2" charset="-122"/>
                <a:cs typeface="Times New Roman" panose="02020603050405020304" pitchFamily="18" charset="0"/>
              </a:rPr>
              <a:t>Đánh giá định kỳ KPIs (thời gian giao, tồn kho).</a:t>
            </a:r>
          </a:p>
        </p:txBody>
      </p:sp>
      <p:cxnSp>
        <p:nvCxnSpPr>
          <p:cNvPr id="7" name="Straight Connector 6">
            <a:extLst>
              <a:ext uri="{FF2B5EF4-FFF2-40B4-BE49-F238E27FC236}">
                <a16:creationId xmlns:a16="http://schemas.microsoft.com/office/drawing/2014/main" id="{503BAD70-32D7-9801-B68B-BFAAB09CBE69}"/>
              </a:ext>
            </a:extLst>
          </p:cNvPr>
          <p:cNvCxnSpPr>
            <a:cxnSpLocks/>
          </p:cNvCxnSpPr>
          <p:nvPr/>
        </p:nvCxnSpPr>
        <p:spPr>
          <a:xfrm>
            <a:off x="9144000" y="876300"/>
            <a:ext cx="0" cy="9238313"/>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Graphic 13" descr="An open book">
            <a:extLst>
              <a:ext uri="{FF2B5EF4-FFF2-40B4-BE49-F238E27FC236}">
                <a16:creationId xmlns:a16="http://schemas.microsoft.com/office/drawing/2014/main" id="{B7C1D870-609B-D8BB-98EC-C9EB351C68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7448357"/>
            <a:ext cx="4191000" cy="3714943"/>
          </a:xfrm>
          <a:prstGeom prst="rect">
            <a:avLst/>
          </a:prstGeom>
        </p:spPr>
      </p:pic>
      <p:pic>
        <p:nvPicPr>
          <p:cNvPr id="16" name="Graphic 15" descr="A lightbulb">
            <a:extLst>
              <a:ext uri="{FF2B5EF4-FFF2-40B4-BE49-F238E27FC236}">
                <a16:creationId xmlns:a16="http://schemas.microsoft.com/office/drawing/2014/main" id="{C522930A-A947-40EB-BD7E-64B5189913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59000" y="738610"/>
            <a:ext cx="4572000" cy="4153363"/>
          </a:xfrm>
          <a:prstGeom prst="rect">
            <a:avLst/>
          </a:prstGeom>
        </p:spPr>
      </p:pic>
    </p:spTree>
    <p:extLst>
      <p:ext uri="{BB962C8B-B14F-4D97-AF65-F5344CB8AC3E}">
        <p14:creationId xmlns:p14="http://schemas.microsoft.com/office/powerpoint/2010/main" val="214327014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4FC7CC-FA71-D6AE-7ACD-8690B67C76ED}"/>
              </a:ext>
            </a:extLst>
          </p:cNvPr>
          <p:cNvSpPr txBox="1"/>
          <p:nvPr/>
        </p:nvSpPr>
        <p:spPr>
          <a:xfrm>
            <a:off x="457200" y="342900"/>
            <a:ext cx="7696200" cy="1015663"/>
          </a:xfrm>
          <a:prstGeom prst="rect">
            <a:avLst/>
          </a:prstGeom>
          <a:noFill/>
        </p:spPr>
        <p:txBody>
          <a:bodyPr wrap="square" rtlCol="0">
            <a:spAutoFit/>
          </a:bodyPr>
          <a:lstStyle/>
          <a:p>
            <a:r>
              <a:rPr lang="en-US" sz="6000" b="1">
                <a:solidFill>
                  <a:srgbClr val="1836B2"/>
                </a:solidFill>
                <a:latin typeface="Cabin" panose="020B0604020202020204" charset="0"/>
                <a:ea typeface="Cabin Bold"/>
                <a:cs typeface="Cabin Bold"/>
                <a:sym typeface="Cabin Bold"/>
              </a:rPr>
              <a:t>3. Dịch vụ khách hàng </a:t>
            </a:r>
            <a:endParaRPr lang="en-US" sz="6000"/>
          </a:p>
        </p:txBody>
      </p:sp>
      <p:sp>
        <p:nvSpPr>
          <p:cNvPr id="3" name="TextBox 2">
            <a:extLst>
              <a:ext uri="{FF2B5EF4-FFF2-40B4-BE49-F238E27FC236}">
                <a16:creationId xmlns:a16="http://schemas.microsoft.com/office/drawing/2014/main" id="{C940F38D-65C1-6A06-E92A-927CC1BE90CD}"/>
              </a:ext>
            </a:extLst>
          </p:cNvPr>
          <p:cNvSpPr txBox="1"/>
          <p:nvPr/>
        </p:nvSpPr>
        <p:spPr>
          <a:xfrm>
            <a:off x="9372600" y="342900"/>
            <a:ext cx="8686800" cy="1938992"/>
          </a:xfrm>
          <a:prstGeom prst="rect">
            <a:avLst/>
          </a:prstGeom>
          <a:noFill/>
        </p:spPr>
        <p:txBody>
          <a:bodyPr wrap="square" rtlCol="0">
            <a:spAutoFit/>
          </a:bodyPr>
          <a:lstStyle/>
          <a:p>
            <a:r>
              <a:rPr lang="en-US" sz="6000" b="1">
                <a:solidFill>
                  <a:srgbClr val="1836B2"/>
                </a:solidFill>
                <a:latin typeface="Cabin" panose="020B0604020202020204" charset="0"/>
                <a:ea typeface="Cabin Bold"/>
                <a:cs typeface="Cabin Bold"/>
                <a:sym typeface="Cabin Bold"/>
              </a:rPr>
              <a:t>4. Tận dụng tài sản và vận chuyển</a:t>
            </a:r>
            <a:endParaRPr lang="en-US" sz="6000"/>
          </a:p>
        </p:txBody>
      </p:sp>
      <p:sp>
        <p:nvSpPr>
          <p:cNvPr id="4" name="TextBox 3">
            <a:extLst>
              <a:ext uri="{FF2B5EF4-FFF2-40B4-BE49-F238E27FC236}">
                <a16:creationId xmlns:a16="http://schemas.microsoft.com/office/drawing/2014/main" id="{F154A427-E07A-78AA-A2D9-862AFA3DB52D}"/>
              </a:ext>
            </a:extLst>
          </p:cNvPr>
          <p:cNvSpPr txBox="1"/>
          <p:nvPr/>
        </p:nvSpPr>
        <p:spPr>
          <a:xfrm>
            <a:off x="857250" y="2465456"/>
            <a:ext cx="8172451" cy="3785652"/>
          </a:xfrm>
          <a:prstGeom prst="rect">
            <a:avLst/>
          </a:prstGeom>
          <a:noFill/>
        </p:spPr>
        <p:txBody>
          <a:bodyPr wrap="square" rtlCol="0">
            <a:spAutoFit/>
          </a:bodyPr>
          <a:lstStyle/>
          <a:p>
            <a:pPr marR="0" lvl="0">
              <a:buSzPts val="1000"/>
              <a:tabLst>
                <a:tab pos="457200" algn="l"/>
              </a:tabLst>
            </a:pPr>
            <a:r>
              <a:rPr lang="en-US" sz="3000" b="1">
                <a:effectLst/>
                <a:latin typeface="Cabin" panose="020B0604020202020204" charset="0"/>
                <a:ea typeface="DengXian" panose="02010600030101010101" pitchFamily="2" charset="-122"/>
                <a:cs typeface="Symbol" panose="05050102010706020507" pitchFamily="18" charset="2"/>
              </a:rPr>
              <a:t>- </a:t>
            </a:r>
            <a:r>
              <a:rPr lang="en-US" sz="3000">
                <a:effectLst/>
                <a:latin typeface="Cabin" panose="020B0604020202020204" charset="0"/>
                <a:ea typeface="DengXian" panose="02010600030101010101" pitchFamily="2" charset="-122"/>
                <a:cs typeface="Symbol" panose="05050102010706020507" pitchFamily="18" charset="2"/>
              </a:rPr>
              <a:t>Yếu tố then chốt: </a:t>
            </a:r>
          </a:p>
          <a:p>
            <a:pPr marR="0" lvl="1">
              <a:buSzPts val="1000"/>
              <a:tabLst>
                <a:tab pos="914400" algn="l"/>
              </a:tabLst>
            </a:pPr>
            <a:r>
              <a:rPr lang="en-US" sz="3000">
                <a:effectLst/>
                <a:latin typeface="Cabin" panose="020B0604020202020204" charset="0"/>
                <a:ea typeface="DengXian" panose="02010600030101010101" pitchFamily="2" charset="-122"/>
                <a:cs typeface="Times New Roman" panose="02020603050405020304" pitchFamily="18" charset="0"/>
              </a:rPr>
              <a:t>Phản hồi nhanh, giải quyết khiếu nại kịp thời.</a:t>
            </a:r>
          </a:p>
          <a:p>
            <a:pPr marR="0" lvl="1">
              <a:buSzPts val="1000"/>
              <a:tabLst>
                <a:tab pos="914400" algn="l"/>
              </a:tabLst>
            </a:pPr>
            <a:r>
              <a:rPr lang="en-US" sz="3000">
                <a:effectLst/>
                <a:latin typeface="Cabin" panose="020B0604020202020204" charset="0"/>
                <a:ea typeface="DengXian" panose="02010600030101010101" pitchFamily="2" charset="-122"/>
                <a:cs typeface="Times New Roman" panose="02020603050405020304" pitchFamily="18" charset="0"/>
              </a:rPr>
              <a:t>Thu thập và phân tích ý kiến khách hàng.</a:t>
            </a:r>
          </a:p>
          <a:p>
            <a:pPr marR="0" lvl="0">
              <a:buSzPts val="1000"/>
              <a:tabLst>
                <a:tab pos="457200" algn="l"/>
              </a:tabLst>
            </a:pPr>
            <a:r>
              <a:rPr lang="en-US" sz="3000">
                <a:effectLst/>
                <a:latin typeface="Cabin" panose="020B0604020202020204" charset="0"/>
                <a:ea typeface="DengXian" panose="02010600030101010101" pitchFamily="2" charset="-122"/>
                <a:cs typeface="Symbol" panose="05050102010706020507" pitchFamily="18" charset="2"/>
              </a:rPr>
              <a:t>- Lợi ích: Tăng độ tin cậy, cải thiện hiệu suất chuỗi cung ứng.</a:t>
            </a:r>
          </a:p>
          <a:p>
            <a:pPr marR="0" lvl="0">
              <a:buSzPts val="1000"/>
              <a:tabLst>
                <a:tab pos="457200" algn="l"/>
              </a:tabLst>
            </a:pPr>
            <a:r>
              <a:rPr lang="en-US" sz="3000" b="1">
                <a:effectLst/>
                <a:latin typeface="Cabin" panose="020B0604020202020204" charset="0"/>
                <a:ea typeface="DengXian" panose="02010600030101010101" pitchFamily="2" charset="-122"/>
                <a:cs typeface="Symbol" panose="05050102010706020507" pitchFamily="18" charset="2"/>
              </a:rPr>
              <a:t>- </a:t>
            </a:r>
            <a:r>
              <a:rPr lang="en-US" sz="3000">
                <a:effectLst/>
                <a:latin typeface="Cabin" panose="020B0604020202020204" charset="0"/>
                <a:ea typeface="DengXian" panose="02010600030101010101" pitchFamily="2" charset="-122"/>
                <a:cs typeface="Symbol" panose="05050102010706020507" pitchFamily="18" charset="2"/>
              </a:rPr>
              <a:t>Ví dụ: Xử lý sai sản phẩm bằng cách đổi hàng miễn phí.</a:t>
            </a:r>
          </a:p>
          <a:p>
            <a:endParaRPr lang="en-US" sz="3000">
              <a:latin typeface="Cabin" panose="020B0604020202020204" charset="0"/>
            </a:endParaRPr>
          </a:p>
        </p:txBody>
      </p:sp>
      <p:sp>
        <p:nvSpPr>
          <p:cNvPr id="5" name="TextBox 4">
            <a:extLst>
              <a:ext uri="{FF2B5EF4-FFF2-40B4-BE49-F238E27FC236}">
                <a16:creationId xmlns:a16="http://schemas.microsoft.com/office/drawing/2014/main" id="{EFAD2EDC-CDC3-8970-889F-CE97A51B45E7}"/>
              </a:ext>
            </a:extLst>
          </p:cNvPr>
          <p:cNvSpPr txBox="1"/>
          <p:nvPr/>
        </p:nvSpPr>
        <p:spPr>
          <a:xfrm>
            <a:off x="9258300" y="2465456"/>
            <a:ext cx="8915400" cy="3323987"/>
          </a:xfrm>
          <a:prstGeom prst="rect">
            <a:avLst/>
          </a:prstGeom>
          <a:noFill/>
        </p:spPr>
        <p:txBody>
          <a:bodyPr wrap="square" rtlCol="0">
            <a:spAutoFit/>
          </a:bodyPr>
          <a:lstStyle/>
          <a:p>
            <a:pPr marR="0" lvl="0">
              <a:buSzPts val="1000"/>
              <a:tabLst>
                <a:tab pos="457200" algn="l"/>
              </a:tabLst>
            </a:pPr>
            <a:r>
              <a:rPr lang="en-US" sz="3000">
                <a:effectLst/>
                <a:latin typeface="Cabin" panose="020B0604020202020204" charset="0"/>
                <a:ea typeface="DengXian" panose="02010600030101010101" pitchFamily="2" charset="-122"/>
                <a:cs typeface="Symbol" panose="05050102010706020507" pitchFamily="18" charset="2"/>
              </a:rPr>
              <a:t>- Tận dụng tài sản: </a:t>
            </a:r>
          </a:p>
          <a:p>
            <a:pPr marR="0" lvl="1">
              <a:buSzPts val="1000"/>
              <a:tabLst>
                <a:tab pos="914400" algn="l"/>
              </a:tabLst>
            </a:pPr>
            <a:r>
              <a:rPr lang="en-US" sz="3000">
                <a:effectLst/>
                <a:latin typeface="Cabin" panose="020B0604020202020204" charset="0"/>
                <a:ea typeface="DengXian" panose="02010600030101010101" pitchFamily="2" charset="-122"/>
                <a:cs typeface="Times New Roman" panose="02020603050405020304" pitchFamily="18" charset="0"/>
              </a:rPr>
              <a:t>Chia sẻ kho, thiết bị với đối tác.</a:t>
            </a:r>
          </a:p>
          <a:p>
            <a:pPr marR="0" lvl="1">
              <a:buSzPts val="1000"/>
              <a:tabLst>
                <a:tab pos="914400" algn="l"/>
              </a:tabLst>
            </a:pPr>
            <a:r>
              <a:rPr lang="en-US" sz="3000">
                <a:effectLst/>
                <a:latin typeface="Cabin" panose="020B0604020202020204" charset="0"/>
                <a:ea typeface="DengXian" panose="02010600030101010101" pitchFamily="2" charset="-122"/>
                <a:cs typeface="Times New Roman" panose="02020603050405020304" pitchFamily="18" charset="0"/>
              </a:rPr>
              <a:t>Tối ưu sản xuất, giảm lãng phí.</a:t>
            </a:r>
          </a:p>
          <a:p>
            <a:pPr marR="0" lvl="0">
              <a:buSzPts val="1000"/>
              <a:tabLst>
                <a:tab pos="457200" algn="l"/>
              </a:tabLst>
            </a:pPr>
            <a:r>
              <a:rPr lang="en-US" sz="3000">
                <a:effectLst/>
                <a:latin typeface="Cabin" panose="020B0604020202020204" charset="0"/>
                <a:ea typeface="DengXian" panose="02010600030101010101" pitchFamily="2" charset="-122"/>
                <a:cs typeface="Symbol" panose="05050102010706020507" pitchFamily="18" charset="2"/>
              </a:rPr>
              <a:t>- Vận chuyển: </a:t>
            </a:r>
          </a:p>
          <a:p>
            <a:pPr marR="0" lvl="1">
              <a:buSzPts val="1000"/>
              <a:tabLst>
                <a:tab pos="914400" algn="l"/>
              </a:tabLst>
            </a:pPr>
            <a:r>
              <a:rPr lang="en-US" sz="3000">
                <a:effectLst/>
                <a:latin typeface="Cabin" panose="020B0604020202020204" charset="0"/>
                <a:ea typeface="DengXian" panose="02010600030101010101" pitchFamily="2" charset="-122"/>
                <a:cs typeface="Times New Roman" panose="02020603050405020304" pitchFamily="18" charset="0"/>
              </a:rPr>
              <a:t>Sử dụng phần mềm tối ưu hóa lộ trình.</a:t>
            </a:r>
          </a:p>
          <a:p>
            <a:pPr marR="0" lvl="1">
              <a:buSzPts val="1000"/>
              <a:tabLst>
                <a:tab pos="914400" algn="l"/>
              </a:tabLst>
            </a:pPr>
            <a:r>
              <a:rPr lang="en-US" sz="3000">
                <a:effectLst/>
                <a:latin typeface="Cabin" panose="020B0604020202020204" charset="0"/>
                <a:ea typeface="DengXian" panose="02010600030101010101" pitchFamily="2" charset="-122"/>
                <a:cs typeface="Times New Roman" panose="02020603050405020304" pitchFamily="18" charset="0"/>
              </a:rPr>
              <a:t>Phân bổ tải trọng hiệu quả, chọn phương tiện phù hợp.</a:t>
            </a:r>
          </a:p>
        </p:txBody>
      </p:sp>
      <p:pic>
        <p:nvPicPr>
          <p:cNvPr id="8" name="Picture 7">
            <a:extLst>
              <a:ext uri="{FF2B5EF4-FFF2-40B4-BE49-F238E27FC236}">
                <a16:creationId xmlns:a16="http://schemas.microsoft.com/office/drawing/2014/main" id="{34C75441-7081-9C6B-D049-919E46D99779}"/>
              </a:ext>
            </a:extLst>
          </p:cNvPr>
          <p:cNvPicPr>
            <a:picLocks noChangeAspect="1"/>
          </p:cNvPicPr>
          <p:nvPr/>
        </p:nvPicPr>
        <p:blipFill>
          <a:blip r:embed="rId2"/>
          <a:stretch>
            <a:fillRect/>
          </a:stretch>
        </p:blipFill>
        <p:spPr>
          <a:xfrm>
            <a:off x="7763685" y="5789443"/>
            <a:ext cx="10524315" cy="4328535"/>
          </a:xfrm>
          <a:prstGeom prst="rect">
            <a:avLst/>
          </a:prstGeom>
        </p:spPr>
      </p:pic>
      <p:sp>
        <p:nvSpPr>
          <p:cNvPr id="9" name="TextBox 8">
            <a:extLst>
              <a:ext uri="{FF2B5EF4-FFF2-40B4-BE49-F238E27FC236}">
                <a16:creationId xmlns:a16="http://schemas.microsoft.com/office/drawing/2014/main" id="{BE17356A-9B3D-EB2D-32C2-982E1C4D434A}"/>
              </a:ext>
            </a:extLst>
          </p:cNvPr>
          <p:cNvSpPr txBox="1"/>
          <p:nvPr/>
        </p:nvSpPr>
        <p:spPr>
          <a:xfrm>
            <a:off x="457200" y="7027854"/>
            <a:ext cx="7010400" cy="1545744"/>
          </a:xfrm>
          <a:prstGeom prst="rect">
            <a:avLst/>
          </a:prstGeom>
          <a:noFill/>
        </p:spPr>
        <p:txBody>
          <a:bodyPr wrap="square" rtlCol="0">
            <a:spAutoFit/>
          </a:bodyPr>
          <a:lstStyle/>
          <a:p>
            <a:pPr marR="0" lvl="0">
              <a:lnSpc>
                <a:spcPct val="107000"/>
              </a:lnSpc>
            </a:pPr>
            <a:r>
              <a:rPr lang="en-US" sz="3000" kern="100">
                <a:effectLst/>
                <a:latin typeface="Cabin" panose="020B0604020202020204" charset="0"/>
                <a:ea typeface="Calibri" panose="020F0502020204030204" pitchFamily="34" charset="0"/>
                <a:cs typeface="Times New Roman" panose="02020603050405020304" pitchFamily="18" charset="0"/>
              </a:rPr>
              <a:t>45% doanh số đến từ các sản phẩm chăm sóc da, 29,5% từ các sản phẩm chăm sóc tóc và 25,5% từ các sản phẩm mỹ phẩm.</a:t>
            </a:r>
          </a:p>
        </p:txBody>
      </p:sp>
      <p:pic>
        <p:nvPicPr>
          <p:cNvPr id="11" name="Graphic 10" descr="Cursor with solid fill">
            <a:extLst>
              <a:ext uri="{FF2B5EF4-FFF2-40B4-BE49-F238E27FC236}">
                <a16:creationId xmlns:a16="http://schemas.microsoft.com/office/drawing/2014/main" id="{A0C76A10-87B9-CD8E-B313-73BC86301F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9285" y="8717282"/>
            <a:ext cx="914400" cy="914400"/>
          </a:xfrm>
          <a:prstGeom prst="rect">
            <a:avLst/>
          </a:prstGeom>
        </p:spPr>
      </p:pic>
      <p:cxnSp>
        <p:nvCxnSpPr>
          <p:cNvPr id="12" name="Straight Connector 11">
            <a:extLst>
              <a:ext uri="{FF2B5EF4-FFF2-40B4-BE49-F238E27FC236}">
                <a16:creationId xmlns:a16="http://schemas.microsoft.com/office/drawing/2014/main" id="{660BBEC3-DB6B-D926-EA59-13C37084046B}"/>
              </a:ext>
            </a:extLst>
          </p:cNvPr>
          <p:cNvCxnSpPr>
            <a:cxnSpLocks/>
          </p:cNvCxnSpPr>
          <p:nvPr/>
        </p:nvCxnSpPr>
        <p:spPr>
          <a:xfrm>
            <a:off x="8972552" y="190500"/>
            <a:ext cx="57149" cy="4953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00845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757FC-38DE-7DDE-A9B8-771C570331C4}"/>
              </a:ext>
            </a:extLst>
          </p:cNvPr>
          <p:cNvSpPr txBox="1"/>
          <p:nvPr/>
        </p:nvSpPr>
        <p:spPr>
          <a:xfrm>
            <a:off x="381000" y="342900"/>
            <a:ext cx="8915400" cy="1015663"/>
          </a:xfrm>
          <a:prstGeom prst="rect">
            <a:avLst/>
          </a:prstGeom>
          <a:noFill/>
        </p:spPr>
        <p:txBody>
          <a:bodyPr wrap="square" rtlCol="0">
            <a:spAutoFit/>
          </a:bodyPr>
          <a:lstStyle/>
          <a:p>
            <a:r>
              <a:rPr lang="en-US" sz="6000" b="1">
                <a:solidFill>
                  <a:srgbClr val="1836B2"/>
                </a:solidFill>
                <a:latin typeface="Cabin" panose="020B0604020202020204" charset="0"/>
                <a:ea typeface="Cabin Bold"/>
                <a:cs typeface="Cabin Bold"/>
                <a:sym typeface="Cabin Bold"/>
              </a:rPr>
              <a:t>5. Đo lường hiệu suất </a:t>
            </a:r>
            <a:endParaRPr lang="en-US" sz="6000"/>
          </a:p>
        </p:txBody>
      </p:sp>
      <p:sp>
        <p:nvSpPr>
          <p:cNvPr id="3" name="TextBox 2">
            <a:extLst>
              <a:ext uri="{FF2B5EF4-FFF2-40B4-BE49-F238E27FC236}">
                <a16:creationId xmlns:a16="http://schemas.microsoft.com/office/drawing/2014/main" id="{08401BE2-1ADC-369E-5F9D-B8DAEAD27594}"/>
              </a:ext>
            </a:extLst>
          </p:cNvPr>
          <p:cNvSpPr txBox="1"/>
          <p:nvPr/>
        </p:nvSpPr>
        <p:spPr>
          <a:xfrm>
            <a:off x="381000" y="2095500"/>
            <a:ext cx="6201697" cy="3785652"/>
          </a:xfrm>
          <a:prstGeom prst="rect">
            <a:avLst/>
          </a:prstGeom>
          <a:noFill/>
        </p:spPr>
        <p:txBody>
          <a:bodyPr wrap="square" rtlCol="0">
            <a:spAutoFit/>
          </a:bodyPr>
          <a:lstStyle/>
          <a:p>
            <a:pPr marR="0" lvl="0">
              <a:buSzPts val="1000"/>
              <a:tabLst>
                <a:tab pos="457200" algn="l"/>
              </a:tabLst>
            </a:pPr>
            <a:r>
              <a:rPr lang="en-US" sz="3000" b="1">
                <a:effectLst/>
                <a:latin typeface="Cabin" panose="020B0604020202020204" charset="0"/>
                <a:ea typeface="DengXian" panose="02010600030101010101" pitchFamily="2" charset="-122"/>
                <a:cs typeface="Symbol" panose="05050102010706020507" pitchFamily="18" charset="2"/>
              </a:rPr>
              <a:t>- </a:t>
            </a:r>
            <a:r>
              <a:rPr lang="en-US" sz="3000">
                <a:effectLst/>
                <a:latin typeface="Cabin" panose="020B0604020202020204" charset="0"/>
                <a:ea typeface="DengXian" panose="02010600030101010101" pitchFamily="2" charset="-122"/>
                <a:cs typeface="Symbol" panose="05050102010706020507" pitchFamily="18" charset="2"/>
              </a:rPr>
              <a:t>Chỉ số KPIs: Tỷ lệ lỗi, thời gian giao, chi phí vận chuyển.</a:t>
            </a:r>
          </a:p>
          <a:p>
            <a:pPr marR="0" lvl="0">
              <a:buSzPts val="1000"/>
              <a:tabLst>
                <a:tab pos="457200" algn="l"/>
              </a:tabLst>
            </a:pPr>
            <a:r>
              <a:rPr lang="en-US" sz="3000" b="1">
                <a:effectLst/>
                <a:latin typeface="Cabin" panose="020B0604020202020204" charset="0"/>
                <a:ea typeface="DengXian" panose="02010600030101010101" pitchFamily="2" charset="-122"/>
                <a:cs typeface="Symbol" panose="05050102010706020507" pitchFamily="18" charset="2"/>
              </a:rPr>
              <a:t>- </a:t>
            </a:r>
            <a:r>
              <a:rPr lang="en-US" sz="3000">
                <a:effectLst/>
                <a:latin typeface="Cabin" panose="020B0604020202020204" charset="0"/>
                <a:ea typeface="DengXian" panose="02010600030101010101" pitchFamily="2" charset="-122"/>
                <a:cs typeface="Symbol" panose="05050102010706020507" pitchFamily="18" charset="2"/>
              </a:rPr>
              <a:t>Đánh giá đối tác: Độ tin cậy, chất lượng dịch vụ.</a:t>
            </a:r>
          </a:p>
          <a:p>
            <a:pPr marR="0" lvl="0">
              <a:buSzPts val="1000"/>
              <a:tabLst>
                <a:tab pos="457200" algn="l"/>
              </a:tabLst>
            </a:pPr>
            <a:r>
              <a:rPr lang="en-US" sz="3000" b="1">
                <a:effectLst/>
                <a:latin typeface="Cabin" panose="020B0604020202020204" charset="0"/>
                <a:ea typeface="DengXian" panose="02010600030101010101" pitchFamily="2" charset="-122"/>
                <a:cs typeface="Symbol" panose="05050102010706020507" pitchFamily="18" charset="2"/>
              </a:rPr>
              <a:t>- </a:t>
            </a:r>
            <a:r>
              <a:rPr lang="en-US" sz="3000">
                <a:effectLst/>
                <a:latin typeface="Cabin" panose="020B0604020202020204" charset="0"/>
                <a:ea typeface="DengXian" panose="02010600030101010101" pitchFamily="2" charset="-122"/>
                <a:cs typeface="Symbol" panose="05050102010706020507" pitchFamily="18" charset="2"/>
              </a:rPr>
              <a:t>Phân tích chi phí-lợi ích: So sánh đầu tư và kết quả.</a:t>
            </a:r>
          </a:p>
          <a:p>
            <a:pPr marR="0" lvl="0">
              <a:buSzPts val="1000"/>
              <a:tabLst>
                <a:tab pos="457200" algn="l"/>
              </a:tabLst>
            </a:pPr>
            <a:r>
              <a:rPr lang="en-US" sz="3000">
                <a:effectLst/>
                <a:latin typeface="Cabin" panose="020B0604020202020204" charset="0"/>
                <a:ea typeface="DengXian" panose="02010600030101010101" pitchFamily="2" charset="-122"/>
                <a:cs typeface="Symbol" panose="05050102010706020507" pitchFamily="18" charset="2"/>
              </a:rPr>
              <a:t>- Phản hồi khách hàng: Đánh giá chất lượng, thời gian giao.</a:t>
            </a:r>
          </a:p>
        </p:txBody>
      </p:sp>
      <p:pic>
        <p:nvPicPr>
          <p:cNvPr id="4" name="Hình ảnh 1">
            <a:extLst>
              <a:ext uri="{FF2B5EF4-FFF2-40B4-BE49-F238E27FC236}">
                <a16:creationId xmlns:a16="http://schemas.microsoft.com/office/drawing/2014/main" id="{585CDC0E-7DA6-61CC-D923-7A2B588B18F5}"/>
              </a:ext>
            </a:extLst>
          </p:cNvPr>
          <p:cNvPicPr>
            <a:picLocks noChangeAspect="1"/>
          </p:cNvPicPr>
          <p:nvPr/>
        </p:nvPicPr>
        <p:blipFill>
          <a:blip r:embed="rId2"/>
          <a:stretch>
            <a:fillRect/>
          </a:stretch>
        </p:blipFill>
        <p:spPr>
          <a:xfrm>
            <a:off x="6438900" y="1359792"/>
            <a:ext cx="11734800" cy="4032885"/>
          </a:xfrm>
          <a:prstGeom prst="rect">
            <a:avLst/>
          </a:prstGeom>
        </p:spPr>
      </p:pic>
      <p:sp>
        <p:nvSpPr>
          <p:cNvPr id="5" name="TextBox 4">
            <a:extLst>
              <a:ext uri="{FF2B5EF4-FFF2-40B4-BE49-F238E27FC236}">
                <a16:creationId xmlns:a16="http://schemas.microsoft.com/office/drawing/2014/main" id="{4A289AE0-D494-90F3-4619-3B123726E8F0}"/>
              </a:ext>
            </a:extLst>
          </p:cNvPr>
          <p:cNvSpPr txBox="1"/>
          <p:nvPr/>
        </p:nvSpPr>
        <p:spPr>
          <a:xfrm>
            <a:off x="10134600" y="5320164"/>
            <a:ext cx="7239000" cy="400110"/>
          </a:xfrm>
          <a:prstGeom prst="rect">
            <a:avLst/>
          </a:prstGeom>
          <a:noFill/>
        </p:spPr>
        <p:txBody>
          <a:bodyPr wrap="square" rtlCol="0">
            <a:spAutoFit/>
          </a:bodyPr>
          <a:lstStyle/>
          <a:p>
            <a:r>
              <a:rPr lang="en-US" sz="2000" i="1">
                <a:effectLst/>
                <a:latin typeface="Cabin" panose="020B0604020202020204" charset="0"/>
                <a:ea typeface="Calibri" panose="020F0502020204030204" pitchFamily="34" charset="0"/>
              </a:rPr>
              <a:t>Biểu đồ doanh thu được tạo ra bởi SKU</a:t>
            </a:r>
            <a:endParaRPr lang="en-US" sz="2000" i="1">
              <a:latin typeface="Cabin" panose="020B0604020202020204" charset="0"/>
            </a:endParaRPr>
          </a:p>
        </p:txBody>
      </p:sp>
      <p:pic>
        <p:nvPicPr>
          <p:cNvPr id="6" name="Picture 5">
            <a:extLst>
              <a:ext uri="{FF2B5EF4-FFF2-40B4-BE49-F238E27FC236}">
                <a16:creationId xmlns:a16="http://schemas.microsoft.com/office/drawing/2014/main" id="{D08C31F7-E660-43D4-E3D7-A8854C699FF6}"/>
              </a:ext>
            </a:extLst>
          </p:cNvPr>
          <p:cNvPicPr>
            <a:picLocks noChangeAspect="1"/>
          </p:cNvPicPr>
          <p:nvPr/>
        </p:nvPicPr>
        <p:blipFill>
          <a:blip r:embed="rId3"/>
          <a:stretch>
            <a:fillRect/>
          </a:stretch>
        </p:blipFill>
        <p:spPr>
          <a:xfrm>
            <a:off x="6553200" y="5720274"/>
            <a:ext cx="11506200" cy="3997243"/>
          </a:xfrm>
          <a:prstGeom prst="rect">
            <a:avLst/>
          </a:prstGeom>
        </p:spPr>
      </p:pic>
      <p:sp>
        <p:nvSpPr>
          <p:cNvPr id="7" name="TextBox 6">
            <a:extLst>
              <a:ext uri="{FF2B5EF4-FFF2-40B4-BE49-F238E27FC236}">
                <a16:creationId xmlns:a16="http://schemas.microsoft.com/office/drawing/2014/main" id="{68212709-88F2-8F0C-9973-C71B3CA55B12}"/>
              </a:ext>
            </a:extLst>
          </p:cNvPr>
          <p:cNvSpPr txBox="1"/>
          <p:nvPr/>
        </p:nvSpPr>
        <p:spPr>
          <a:xfrm>
            <a:off x="10020300" y="9645004"/>
            <a:ext cx="8153400" cy="400110"/>
          </a:xfrm>
          <a:prstGeom prst="rect">
            <a:avLst/>
          </a:prstGeom>
          <a:noFill/>
        </p:spPr>
        <p:txBody>
          <a:bodyPr wrap="square" rtlCol="0">
            <a:spAutoFit/>
          </a:bodyPr>
          <a:lstStyle/>
          <a:p>
            <a:r>
              <a:rPr lang="en-US" sz="2000" i="1">
                <a:effectLst/>
                <a:latin typeface="Cabin" panose="020B0604020202020204" charset="0"/>
                <a:ea typeface="Calibri" panose="020F0502020204030204" pitchFamily="34" charset="0"/>
              </a:rPr>
              <a:t>Biểu đồ tỉ lệ lỗi trung bình theo từng loại sản phẩm</a:t>
            </a:r>
            <a:endParaRPr lang="en-US" sz="2000">
              <a:latin typeface="Cabin" panose="020B0604020202020204" charset="0"/>
            </a:endParaRPr>
          </a:p>
        </p:txBody>
      </p:sp>
    </p:spTree>
    <p:extLst>
      <p:ext uri="{BB962C8B-B14F-4D97-AF65-F5344CB8AC3E}">
        <p14:creationId xmlns:p14="http://schemas.microsoft.com/office/powerpoint/2010/main" val="75312758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071F51-24DB-9E4B-FBB6-0097C1FB0FD0}"/>
              </a:ext>
            </a:extLst>
          </p:cNvPr>
          <p:cNvSpPr txBox="1"/>
          <p:nvPr/>
        </p:nvSpPr>
        <p:spPr>
          <a:xfrm>
            <a:off x="914400" y="368468"/>
            <a:ext cx="6553200" cy="1015663"/>
          </a:xfrm>
          <a:prstGeom prst="rect">
            <a:avLst/>
          </a:prstGeom>
          <a:noFill/>
        </p:spPr>
        <p:txBody>
          <a:bodyPr wrap="square" rtlCol="0">
            <a:spAutoFit/>
          </a:bodyPr>
          <a:lstStyle/>
          <a:p>
            <a:r>
              <a:rPr lang="en-US" sz="6000" b="1">
                <a:solidFill>
                  <a:srgbClr val="1836B2"/>
                </a:solidFill>
                <a:latin typeface="Cabin" panose="020B0604020202020204" charset="0"/>
                <a:ea typeface="Cabin Bold"/>
                <a:cs typeface="Cabin Bold"/>
                <a:sym typeface="Cabin Bold"/>
              </a:rPr>
              <a:t>6. Logistics thu hồi</a:t>
            </a:r>
            <a:endParaRPr lang="en-US" sz="6000"/>
          </a:p>
        </p:txBody>
      </p:sp>
      <p:sp>
        <p:nvSpPr>
          <p:cNvPr id="3" name="TextBox 2">
            <a:extLst>
              <a:ext uri="{FF2B5EF4-FFF2-40B4-BE49-F238E27FC236}">
                <a16:creationId xmlns:a16="http://schemas.microsoft.com/office/drawing/2014/main" id="{CFB44858-D04D-9F24-BDB8-FC3FF236D4B5}"/>
              </a:ext>
            </a:extLst>
          </p:cNvPr>
          <p:cNvSpPr txBox="1"/>
          <p:nvPr/>
        </p:nvSpPr>
        <p:spPr>
          <a:xfrm>
            <a:off x="9753600" y="368468"/>
            <a:ext cx="8153400" cy="1015663"/>
          </a:xfrm>
          <a:prstGeom prst="rect">
            <a:avLst/>
          </a:prstGeom>
          <a:noFill/>
        </p:spPr>
        <p:txBody>
          <a:bodyPr wrap="square" rtlCol="0">
            <a:spAutoFit/>
          </a:bodyPr>
          <a:lstStyle/>
          <a:p>
            <a:r>
              <a:rPr lang="en-US" sz="6000" b="1">
                <a:solidFill>
                  <a:srgbClr val="1836B2"/>
                </a:solidFill>
                <a:latin typeface="Cabin" panose="020B0604020202020204" charset="0"/>
                <a:ea typeface="Cabin Bold"/>
                <a:cs typeface="Cabin Bold"/>
                <a:sym typeface="Cabin Bold"/>
              </a:rPr>
              <a:t>7. Kết luận và hành động</a:t>
            </a:r>
            <a:endParaRPr lang="en-US" sz="6000"/>
          </a:p>
        </p:txBody>
      </p:sp>
      <p:sp>
        <p:nvSpPr>
          <p:cNvPr id="4" name="TextBox 3">
            <a:extLst>
              <a:ext uri="{FF2B5EF4-FFF2-40B4-BE49-F238E27FC236}">
                <a16:creationId xmlns:a16="http://schemas.microsoft.com/office/drawing/2014/main" id="{B3AD1B23-0045-8165-160F-D4710FFB4974}"/>
              </a:ext>
            </a:extLst>
          </p:cNvPr>
          <p:cNvSpPr txBox="1"/>
          <p:nvPr/>
        </p:nvSpPr>
        <p:spPr>
          <a:xfrm>
            <a:off x="914400" y="2400300"/>
            <a:ext cx="5943600" cy="2862322"/>
          </a:xfrm>
          <a:prstGeom prst="rect">
            <a:avLst/>
          </a:prstGeom>
          <a:noFill/>
        </p:spPr>
        <p:txBody>
          <a:bodyPr wrap="square" rtlCol="0">
            <a:spAutoFit/>
          </a:bodyPr>
          <a:lstStyle/>
          <a:p>
            <a:pPr marR="0" lvl="0">
              <a:buSzPts val="1000"/>
              <a:tabLst>
                <a:tab pos="457200" algn="l"/>
              </a:tabLst>
            </a:pPr>
            <a:r>
              <a:rPr lang="en-US" sz="3000">
                <a:effectLst/>
                <a:latin typeface="Cabin" panose="020B0604020202020204" charset="0"/>
                <a:ea typeface="DengXian" panose="02010600030101010101" pitchFamily="2" charset="-122"/>
                <a:cs typeface="Symbol" panose="05050102010706020507" pitchFamily="18" charset="2"/>
              </a:rPr>
              <a:t>- Định nghĩa: Quản lý hàng trả lại, tái chế, hoặc tái sử dụng.</a:t>
            </a:r>
          </a:p>
          <a:p>
            <a:pPr marR="0" lvl="0">
              <a:buSzPts val="1000"/>
              <a:tabLst>
                <a:tab pos="457200" algn="l"/>
              </a:tabLst>
            </a:pPr>
            <a:r>
              <a:rPr lang="en-US" sz="3000" b="1">
                <a:effectLst/>
                <a:latin typeface="Cabin" panose="020B0604020202020204" charset="0"/>
                <a:ea typeface="DengXian" panose="02010600030101010101" pitchFamily="2" charset="-122"/>
                <a:cs typeface="Symbol" panose="05050102010706020507" pitchFamily="18" charset="2"/>
              </a:rPr>
              <a:t>- </a:t>
            </a:r>
            <a:r>
              <a:rPr lang="en-US" sz="3000">
                <a:effectLst/>
                <a:latin typeface="Cabin" panose="020B0604020202020204" charset="0"/>
                <a:ea typeface="DengXian" panose="02010600030101010101" pitchFamily="2" charset="-122"/>
                <a:cs typeface="Symbol" panose="05050102010706020507" pitchFamily="18" charset="2"/>
              </a:rPr>
              <a:t>Tầm quan trọng: Cân đối quản lý đơn hàng, tồn kho, vận chuyển.</a:t>
            </a:r>
          </a:p>
          <a:p>
            <a:pPr marR="0" lvl="0">
              <a:buSzPts val="1000"/>
              <a:tabLst>
                <a:tab pos="457200" algn="l"/>
              </a:tabLst>
            </a:pPr>
            <a:r>
              <a:rPr lang="en-US" sz="3000" b="1">
                <a:effectLst/>
                <a:latin typeface="Cabin" panose="020B0604020202020204" charset="0"/>
                <a:ea typeface="DengXian" panose="02010600030101010101" pitchFamily="2" charset="-122"/>
                <a:cs typeface="Symbol" panose="05050102010706020507" pitchFamily="18" charset="2"/>
              </a:rPr>
              <a:t>- </a:t>
            </a:r>
            <a:r>
              <a:rPr lang="en-US" sz="3000">
                <a:effectLst/>
                <a:latin typeface="Cabin" panose="020B0604020202020204" charset="0"/>
                <a:ea typeface="DengXian" panose="02010600030101010101" pitchFamily="2" charset="-122"/>
                <a:cs typeface="Symbol" panose="05050102010706020507" pitchFamily="18" charset="2"/>
              </a:rPr>
              <a:t>Giải pháp: Tích hợp công nghệ để tối ưu hóa giao hàng chặng cuối.</a:t>
            </a:r>
          </a:p>
        </p:txBody>
      </p:sp>
      <p:sp>
        <p:nvSpPr>
          <p:cNvPr id="5" name="TextBox 4">
            <a:extLst>
              <a:ext uri="{FF2B5EF4-FFF2-40B4-BE49-F238E27FC236}">
                <a16:creationId xmlns:a16="http://schemas.microsoft.com/office/drawing/2014/main" id="{32544714-8040-1F18-2FDB-750C45D4FF79}"/>
              </a:ext>
            </a:extLst>
          </p:cNvPr>
          <p:cNvSpPr txBox="1"/>
          <p:nvPr/>
        </p:nvSpPr>
        <p:spPr>
          <a:xfrm>
            <a:off x="9296400" y="2400300"/>
            <a:ext cx="8686800" cy="5170646"/>
          </a:xfrm>
          <a:prstGeom prst="rect">
            <a:avLst/>
          </a:prstGeom>
          <a:noFill/>
        </p:spPr>
        <p:txBody>
          <a:bodyPr wrap="square" rtlCol="0">
            <a:spAutoFit/>
          </a:bodyPr>
          <a:lstStyle/>
          <a:p>
            <a:pPr marR="0" lvl="0">
              <a:buSzPts val="1000"/>
              <a:tabLst>
                <a:tab pos="457200" algn="l"/>
              </a:tabLst>
            </a:pPr>
            <a:r>
              <a:rPr lang="en-US" sz="3000">
                <a:effectLst/>
                <a:latin typeface="Cabin" panose="020B0604020202020204" charset="0"/>
                <a:ea typeface="DengXian" panose="02010600030101010101" pitchFamily="2" charset="-122"/>
                <a:cs typeface="Symbol" panose="05050102010706020507" pitchFamily="18" charset="2"/>
              </a:rPr>
              <a:t>- Tóm tắt: </a:t>
            </a:r>
          </a:p>
          <a:p>
            <a:pPr marR="0" lvl="1">
              <a:buSzPts val="1000"/>
              <a:tabLst>
                <a:tab pos="914400" algn="l"/>
              </a:tabLst>
            </a:pPr>
            <a:r>
              <a:rPr lang="en-US" sz="3000">
                <a:effectLst/>
                <a:latin typeface="Cabin" panose="020B0604020202020204" charset="0"/>
                <a:ea typeface="DengXian" panose="02010600030101010101" pitchFamily="2" charset="-122"/>
                <a:cs typeface="Times New Roman" panose="02020603050405020304" pitchFamily="18" charset="0"/>
              </a:rPr>
              <a:t>Phân tích dữ liệu để xác định điểm cải thiện.</a:t>
            </a:r>
          </a:p>
          <a:p>
            <a:pPr marR="0" lvl="1">
              <a:buSzPts val="1000"/>
              <a:tabLst>
                <a:tab pos="914400" algn="l"/>
              </a:tabLst>
            </a:pPr>
            <a:r>
              <a:rPr lang="en-US" sz="3000">
                <a:effectLst/>
                <a:latin typeface="Cabin" panose="020B0604020202020204" charset="0"/>
                <a:ea typeface="DengXian" panose="02010600030101010101" pitchFamily="2" charset="-122"/>
                <a:cs typeface="Times New Roman" panose="02020603050405020304" pitchFamily="18" charset="0"/>
              </a:rPr>
              <a:t>Tối ưu hóa tồn kho, vận chuyển, dịch vụ khách hàng.</a:t>
            </a:r>
          </a:p>
          <a:p>
            <a:pPr marR="0" lvl="1">
              <a:buSzPts val="1000"/>
              <a:tabLst>
                <a:tab pos="914400" algn="l"/>
              </a:tabLst>
            </a:pPr>
            <a:r>
              <a:rPr lang="en-US" sz="3000">
                <a:effectLst/>
                <a:latin typeface="Cabin" panose="020B0604020202020204" charset="0"/>
                <a:ea typeface="DengXian" panose="02010600030101010101" pitchFamily="2" charset="-122"/>
                <a:cs typeface="Times New Roman" panose="02020603050405020304" pitchFamily="18" charset="0"/>
              </a:rPr>
              <a:t>Sử dụng công nghệ và đánh giá định kỳ.</a:t>
            </a:r>
          </a:p>
          <a:p>
            <a:pPr marR="0" lvl="0">
              <a:buSzPts val="1000"/>
              <a:tabLst>
                <a:tab pos="457200" algn="l"/>
              </a:tabLst>
            </a:pPr>
            <a:r>
              <a:rPr lang="en-US" sz="3000">
                <a:effectLst/>
                <a:latin typeface="Cabin" panose="020B0604020202020204" charset="0"/>
                <a:ea typeface="DengXian" panose="02010600030101010101" pitchFamily="2" charset="-122"/>
                <a:cs typeface="Symbol" panose="05050102010706020507" pitchFamily="18" charset="2"/>
              </a:rPr>
              <a:t>- Hành động đề xuất: </a:t>
            </a:r>
          </a:p>
          <a:p>
            <a:pPr marR="0" lvl="1">
              <a:buSzPts val="1000"/>
              <a:tabLst>
                <a:tab pos="914400" algn="l"/>
              </a:tabLst>
            </a:pPr>
            <a:r>
              <a:rPr lang="en-US" sz="3000">
                <a:effectLst/>
                <a:latin typeface="Cabin" panose="020B0604020202020204" charset="0"/>
                <a:ea typeface="DengXian" panose="02010600030101010101" pitchFamily="2" charset="-122"/>
                <a:cs typeface="Times New Roman" panose="02020603050405020304" pitchFamily="18" charset="0"/>
              </a:rPr>
              <a:t>Ưu tiên sản phẩm chủ lực (skincare, haircare).</a:t>
            </a:r>
          </a:p>
          <a:p>
            <a:pPr marR="0" lvl="1">
              <a:buSzPts val="1000"/>
              <a:tabLst>
                <a:tab pos="914400" algn="l"/>
              </a:tabLst>
            </a:pPr>
            <a:r>
              <a:rPr lang="en-US" sz="3000">
                <a:effectLst/>
                <a:latin typeface="Cabin" panose="020B0604020202020204" charset="0"/>
                <a:ea typeface="DengXian" panose="02010600030101010101" pitchFamily="2" charset="-122"/>
                <a:cs typeface="Times New Roman" panose="02020603050405020304" pitchFamily="18" charset="0"/>
              </a:rPr>
              <a:t>Tăng hợp tác với Carrier C, đàm phán với Carrier B.</a:t>
            </a:r>
          </a:p>
          <a:p>
            <a:pPr marR="0" lvl="1">
              <a:buSzPts val="1000"/>
              <a:tabLst>
                <a:tab pos="914400" algn="l"/>
              </a:tabLst>
            </a:pPr>
            <a:r>
              <a:rPr lang="en-US" sz="3000">
                <a:effectLst/>
                <a:latin typeface="Cabin" panose="020B0604020202020204" charset="0"/>
                <a:ea typeface="DengXian" panose="02010600030101010101" pitchFamily="2" charset="-122"/>
                <a:cs typeface="Times New Roman" panose="02020603050405020304" pitchFamily="18" charset="0"/>
              </a:rPr>
              <a:t>Cải thiện kiểm soát chất lượng, đặc biệt với haircare.</a:t>
            </a:r>
          </a:p>
          <a:p>
            <a:endParaRPr lang="en-US" sz="3000">
              <a:latin typeface="Cabin" panose="020B0604020202020204" charset="0"/>
            </a:endParaRPr>
          </a:p>
        </p:txBody>
      </p:sp>
      <p:cxnSp>
        <p:nvCxnSpPr>
          <p:cNvPr id="6" name="Straight Connector 5">
            <a:extLst>
              <a:ext uri="{FF2B5EF4-FFF2-40B4-BE49-F238E27FC236}">
                <a16:creationId xmlns:a16="http://schemas.microsoft.com/office/drawing/2014/main" id="{7F111582-90C4-427F-3CB1-750EABE5FEDA}"/>
              </a:ext>
            </a:extLst>
          </p:cNvPr>
          <p:cNvCxnSpPr>
            <a:cxnSpLocks/>
          </p:cNvCxnSpPr>
          <p:nvPr/>
        </p:nvCxnSpPr>
        <p:spPr>
          <a:xfrm>
            <a:off x="8763000" y="329380"/>
            <a:ext cx="0" cy="8889117"/>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Graphic 20" descr="Bar graph with upward trend with solid fill">
            <a:extLst>
              <a:ext uri="{FF2B5EF4-FFF2-40B4-BE49-F238E27FC236}">
                <a16:creationId xmlns:a16="http://schemas.microsoft.com/office/drawing/2014/main" id="{7CD4E3BC-8DB6-69D6-8287-31FB140B9B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6752817"/>
            <a:ext cx="4419600" cy="2489032"/>
          </a:xfrm>
          <a:prstGeom prst="rect">
            <a:avLst/>
          </a:prstGeom>
        </p:spPr>
      </p:pic>
      <p:pic>
        <p:nvPicPr>
          <p:cNvPr id="23" name="Graphic 22" descr="Head with gears with solid fill">
            <a:extLst>
              <a:ext uri="{FF2B5EF4-FFF2-40B4-BE49-F238E27FC236}">
                <a16:creationId xmlns:a16="http://schemas.microsoft.com/office/drawing/2014/main" id="{FCEDC23E-3C4E-A88D-53EA-D1A635A7E1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82800" y="7596515"/>
            <a:ext cx="1981200" cy="1981200"/>
          </a:xfrm>
          <a:prstGeom prst="rect">
            <a:avLst/>
          </a:prstGeom>
        </p:spPr>
      </p:pic>
    </p:spTree>
    <p:extLst>
      <p:ext uri="{BB962C8B-B14F-4D97-AF65-F5344CB8AC3E}">
        <p14:creationId xmlns:p14="http://schemas.microsoft.com/office/powerpoint/2010/main" val="7128840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169270" y="2171700"/>
            <a:ext cx="9204330" cy="3347070"/>
          </a:xfrm>
          <a:prstGeom prst="rect">
            <a:avLst/>
          </a:prstGeom>
        </p:spPr>
        <p:txBody>
          <a:bodyPr wrap="square" lIns="0" tIns="0" rIns="0" bIns="0" rtlCol="0" anchor="t">
            <a:spAutoFit/>
          </a:bodyPr>
          <a:lstStyle/>
          <a:p>
            <a:pPr marL="0" lvl="0" indent="0" algn="l">
              <a:lnSpc>
                <a:spcPts val="8717"/>
              </a:lnSpc>
              <a:spcBef>
                <a:spcPct val="0"/>
              </a:spcBef>
            </a:pPr>
            <a:r>
              <a:rPr lang="en-US" sz="7900" b="1" u="none">
                <a:solidFill>
                  <a:srgbClr val="1836B2"/>
                </a:solidFill>
                <a:latin typeface="Cabin" panose="020B0604020202020204" charset="0"/>
                <a:ea typeface="Cabin Semi-Bold"/>
                <a:cs typeface="Cabin Semi-Bold"/>
                <a:sym typeface="Cabin Semi-Bold"/>
              </a:rPr>
              <a:t>Chân thành cảm ơn thầy cô và các bạn đã lắng nghe ạ!</a:t>
            </a:r>
          </a:p>
        </p:txBody>
      </p:sp>
      <p:grpSp>
        <p:nvGrpSpPr>
          <p:cNvPr id="7" name="Group 7"/>
          <p:cNvGrpSpPr/>
          <p:nvPr/>
        </p:nvGrpSpPr>
        <p:grpSpPr>
          <a:xfrm rot="-10800000">
            <a:off x="2113649" y="-2245418"/>
            <a:ext cx="6208021" cy="4173585"/>
            <a:chOff x="0" y="0"/>
            <a:chExt cx="7990758" cy="5372100"/>
          </a:xfrm>
        </p:grpSpPr>
        <p:sp>
          <p:nvSpPr>
            <p:cNvPr id="8" name="Freeform 8"/>
            <p:cNvSpPr/>
            <p:nvPr/>
          </p:nvSpPr>
          <p:spPr>
            <a:xfrm>
              <a:off x="0" y="0"/>
              <a:ext cx="7990758" cy="5372100"/>
            </a:xfrm>
            <a:custGeom>
              <a:avLst/>
              <a:gdLst/>
              <a:ahLst/>
              <a:cxnLst/>
              <a:rect l="l" t="t" r="r" b="b"/>
              <a:pathLst>
                <a:path w="7990758" h="5372100">
                  <a:moveTo>
                    <a:pt x="6440088" y="0"/>
                  </a:moveTo>
                  <a:lnTo>
                    <a:pt x="1550670" y="0"/>
                  </a:lnTo>
                  <a:lnTo>
                    <a:pt x="0" y="2686050"/>
                  </a:lnTo>
                  <a:lnTo>
                    <a:pt x="1550670" y="5372100"/>
                  </a:lnTo>
                  <a:lnTo>
                    <a:pt x="6440088" y="5372100"/>
                  </a:lnTo>
                  <a:lnTo>
                    <a:pt x="7990758" y="2686050"/>
                  </a:lnTo>
                  <a:lnTo>
                    <a:pt x="6440088" y="0"/>
                  </a:lnTo>
                  <a:close/>
                </a:path>
              </a:pathLst>
            </a:custGeom>
            <a:solidFill>
              <a:srgbClr val="1836B2"/>
            </a:solidFill>
          </p:spPr>
        </p:sp>
      </p:grpSp>
      <p:grpSp>
        <p:nvGrpSpPr>
          <p:cNvPr id="9" name="Group 9"/>
          <p:cNvGrpSpPr/>
          <p:nvPr/>
        </p:nvGrpSpPr>
        <p:grpSpPr>
          <a:xfrm rot="-10800000">
            <a:off x="-1066800" y="6986121"/>
            <a:ext cx="2963586" cy="3459503"/>
            <a:chOff x="0" y="0"/>
            <a:chExt cx="4602013" cy="5372100"/>
          </a:xfrm>
        </p:grpSpPr>
        <p:sp>
          <p:nvSpPr>
            <p:cNvPr id="10" name="Freeform 10"/>
            <p:cNvSpPr/>
            <p:nvPr/>
          </p:nvSpPr>
          <p:spPr>
            <a:xfrm>
              <a:off x="0" y="0"/>
              <a:ext cx="4602013" cy="5372100"/>
            </a:xfrm>
            <a:custGeom>
              <a:avLst/>
              <a:gdLst/>
              <a:ahLst/>
              <a:cxnLst/>
              <a:rect l="l" t="t" r="r" b="b"/>
              <a:pathLst>
                <a:path w="4602013" h="5372100">
                  <a:moveTo>
                    <a:pt x="3051343" y="0"/>
                  </a:moveTo>
                  <a:lnTo>
                    <a:pt x="1550670" y="0"/>
                  </a:lnTo>
                  <a:lnTo>
                    <a:pt x="0" y="2686050"/>
                  </a:lnTo>
                  <a:lnTo>
                    <a:pt x="1550670" y="5372100"/>
                  </a:lnTo>
                  <a:lnTo>
                    <a:pt x="3051343" y="5372100"/>
                  </a:lnTo>
                  <a:lnTo>
                    <a:pt x="4602013" y="2686050"/>
                  </a:lnTo>
                  <a:lnTo>
                    <a:pt x="3051343" y="0"/>
                  </a:lnTo>
                  <a:close/>
                </a:path>
              </a:pathLst>
            </a:custGeom>
            <a:solidFill>
              <a:srgbClr val="A066CB"/>
            </a:solidFill>
          </p:spPr>
        </p:sp>
      </p:grpSp>
      <p:pic>
        <p:nvPicPr>
          <p:cNvPr id="12" name="Picture 11">
            <a:extLst>
              <a:ext uri="{FF2B5EF4-FFF2-40B4-BE49-F238E27FC236}">
                <a16:creationId xmlns:a16="http://schemas.microsoft.com/office/drawing/2014/main" id="{911EBFAA-3729-E1F6-1A14-A8D7D3F1F95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14400" y="1571126"/>
            <a:ext cx="6449325" cy="7144747"/>
          </a:xfrm>
          <a:prstGeom prst="rect">
            <a:avLst/>
          </a:prstGeom>
          <a:ln>
            <a:noFill/>
          </a:ln>
          <a:effectLst>
            <a:softEdge rad="11250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512499"/>
            <a:ext cx="9964391" cy="1086149"/>
          </a:xfrm>
          <a:prstGeom prst="rect">
            <a:avLst/>
          </a:prstGeom>
        </p:spPr>
        <p:txBody>
          <a:bodyPr lIns="0" tIns="0" rIns="0" bIns="0" rtlCol="0" anchor="t">
            <a:spAutoFit/>
          </a:bodyPr>
          <a:lstStyle/>
          <a:p>
            <a:pPr marL="0" lvl="0" indent="0" algn="l">
              <a:lnSpc>
                <a:spcPts val="8470"/>
              </a:lnSpc>
              <a:spcBef>
                <a:spcPct val="0"/>
              </a:spcBef>
            </a:pPr>
            <a:r>
              <a:rPr lang="en-US" sz="7700" b="1" u="none">
                <a:solidFill>
                  <a:srgbClr val="1836B2"/>
                </a:solidFill>
                <a:latin typeface="Cabin Semi-Bold"/>
                <a:ea typeface="Cabin Semi-Bold"/>
                <a:cs typeface="Cabin Semi-Bold"/>
                <a:sym typeface="Cabin Semi-Bold"/>
              </a:rPr>
              <a:t>Chương trình</a:t>
            </a:r>
          </a:p>
        </p:txBody>
      </p:sp>
      <p:grpSp>
        <p:nvGrpSpPr>
          <p:cNvPr id="3" name="Group 3"/>
          <p:cNvGrpSpPr/>
          <p:nvPr/>
        </p:nvGrpSpPr>
        <p:grpSpPr>
          <a:xfrm>
            <a:off x="13741037" y="-1217562"/>
            <a:ext cx="9852713" cy="11676274"/>
            <a:chOff x="0" y="0"/>
            <a:chExt cx="13136951" cy="15568366"/>
          </a:xfrm>
        </p:grpSpPr>
        <p:sp>
          <p:nvSpPr>
            <p:cNvPr id="4" name="Freeform 4"/>
            <p:cNvSpPr/>
            <p:nvPr/>
          </p:nvSpPr>
          <p:spPr>
            <a:xfrm flipV="1">
              <a:off x="0" y="0"/>
              <a:ext cx="10199044" cy="5823319"/>
            </a:xfrm>
            <a:custGeom>
              <a:avLst/>
              <a:gdLst/>
              <a:ahLst/>
              <a:cxnLst/>
              <a:rect l="l" t="t" r="r" b="b"/>
              <a:pathLst>
                <a:path w="10199044" h="5823319">
                  <a:moveTo>
                    <a:pt x="0" y="5823319"/>
                  </a:moveTo>
                  <a:lnTo>
                    <a:pt x="10199044" y="5823319"/>
                  </a:lnTo>
                  <a:lnTo>
                    <a:pt x="10199044" y="0"/>
                  </a:lnTo>
                  <a:lnTo>
                    <a:pt x="0" y="0"/>
                  </a:lnTo>
                  <a:lnTo>
                    <a:pt x="0" y="5823319"/>
                  </a:lnTo>
                  <a:close/>
                </a:path>
              </a:pathLst>
            </a:custGeom>
            <a:blipFill>
              <a:blip r:embed="rId2">
                <a:extLst>
                  <a:ext uri="{96DAC541-7B7A-43D3-8B79-37D633B846F1}">
                    <asvg:svgBlip xmlns:asvg="http://schemas.microsoft.com/office/drawing/2016/SVG/main" r:embed="rId3"/>
                  </a:ext>
                </a:extLst>
              </a:blip>
              <a:stretch>
                <a:fillRect t="-51576"/>
              </a:stretch>
            </a:blipFill>
          </p:spPr>
        </p:sp>
        <p:grpSp>
          <p:nvGrpSpPr>
            <p:cNvPr id="5" name="Group 5"/>
            <p:cNvGrpSpPr/>
            <p:nvPr/>
          </p:nvGrpSpPr>
          <p:grpSpPr>
            <a:xfrm rot="-10800000">
              <a:off x="2115666" y="3513875"/>
              <a:ext cx="11021285" cy="12054491"/>
              <a:chOff x="0" y="0"/>
              <a:chExt cx="4911651" cy="5372100"/>
            </a:xfrm>
          </p:grpSpPr>
          <p:sp>
            <p:nvSpPr>
              <p:cNvPr id="6" name="Freeform 6"/>
              <p:cNvSpPr/>
              <p:nvPr/>
            </p:nvSpPr>
            <p:spPr>
              <a:xfrm>
                <a:off x="0" y="0"/>
                <a:ext cx="4911651" cy="5372100"/>
              </a:xfrm>
              <a:custGeom>
                <a:avLst/>
                <a:gdLst/>
                <a:ahLst/>
                <a:cxnLst/>
                <a:rect l="l" t="t" r="r" b="b"/>
                <a:pathLst>
                  <a:path w="4911651" h="5372100">
                    <a:moveTo>
                      <a:pt x="3360981" y="0"/>
                    </a:moveTo>
                    <a:lnTo>
                      <a:pt x="1550670" y="0"/>
                    </a:lnTo>
                    <a:lnTo>
                      <a:pt x="0" y="2686050"/>
                    </a:lnTo>
                    <a:lnTo>
                      <a:pt x="1550670" y="5372100"/>
                    </a:lnTo>
                    <a:lnTo>
                      <a:pt x="3360981" y="5372100"/>
                    </a:lnTo>
                    <a:lnTo>
                      <a:pt x="4911651" y="2686050"/>
                    </a:lnTo>
                    <a:lnTo>
                      <a:pt x="3360981" y="0"/>
                    </a:lnTo>
                    <a:close/>
                  </a:path>
                </a:pathLst>
              </a:custGeom>
              <a:solidFill>
                <a:srgbClr val="1836B2"/>
              </a:solidFill>
            </p:spPr>
          </p:sp>
        </p:grpSp>
      </p:grpSp>
      <p:graphicFrame>
        <p:nvGraphicFramePr>
          <p:cNvPr id="7" name="Table 7"/>
          <p:cNvGraphicFramePr>
            <a:graphicFrameLocks noGrp="1"/>
          </p:cNvGraphicFramePr>
          <p:nvPr>
            <p:extLst>
              <p:ext uri="{D42A27DB-BD31-4B8C-83A1-F6EECF244321}">
                <p14:modId xmlns:p14="http://schemas.microsoft.com/office/powerpoint/2010/main" val="2908277322"/>
              </p:ext>
            </p:extLst>
          </p:nvPr>
        </p:nvGraphicFramePr>
        <p:xfrm>
          <a:off x="1028700" y="4246783"/>
          <a:ext cx="14239761" cy="5011517"/>
        </p:xfrm>
        <a:graphic>
          <a:graphicData uri="http://schemas.openxmlformats.org/drawingml/2006/table">
            <a:tbl>
              <a:tblPr/>
              <a:tblGrid>
                <a:gridCol w="7022372">
                  <a:extLst>
                    <a:ext uri="{9D8B030D-6E8A-4147-A177-3AD203B41FA5}">
                      <a16:colId xmlns:a16="http://schemas.microsoft.com/office/drawing/2014/main" val="20000"/>
                    </a:ext>
                  </a:extLst>
                </a:gridCol>
                <a:gridCol w="7217389">
                  <a:extLst>
                    <a:ext uri="{9D8B030D-6E8A-4147-A177-3AD203B41FA5}">
                      <a16:colId xmlns:a16="http://schemas.microsoft.com/office/drawing/2014/main" val="20001"/>
                    </a:ext>
                  </a:extLst>
                </a:gridCol>
              </a:tblGrid>
              <a:tr h="2407381">
                <a:tc>
                  <a:txBody>
                    <a:bodyPr/>
                    <a:lstStyle/>
                    <a:p>
                      <a:pPr algn="l">
                        <a:lnSpc>
                          <a:spcPts val="5599"/>
                        </a:lnSpc>
                        <a:defRPr/>
                      </a:pPr>
                      <a:r>
                        <a:rPr lang="en-US" sz="3999">
                          <a:solidFill>
                            <a:schemeClr val="tx1"/>
                          </a:solidFill>
                          <a:latin typeface="Cabin"/>
                          <a:ea typeface="Cabin"/>
                          <a:cs typeface="Cabin"/>
                          <a:sym typeface="Cabin"/>
                        </a:rPr>
                        <a:t>I. </a:t>
                      </a:r>
                      <a:r>
                        <a:rPr lang="en-US" sz="3999" b="1" u="sng">
                          <a:solidFill>
                            <a:schemeClr val="tx1"/>
                          </a:solidFill>
                          <a:latin typeface="Cabin Medium"/>
                          <a:ea typeface="Cabin Medium"/>
                          <a:cs typeface="Cabin Medium"/>
                          <a:sym typeface="Cabin Medium"/>
                          <a:hlinkClick r:id="rId4" action="ppaction://hlinksldjump">
                            <a:extLst>
                              <a:ext uri="{A12FA001-AC4F-418D-AE19-62706E023703}">
                                <ahyp:hlinkClr xmlns:ahyp="http://schemas.microsoft.com/office/drawing/2018/hyperlinkcolor" val="tx"/>
                              </a:ext>
                            </a:extLst>
                          </a:hlinkClick>
                        </a:rPr>
                        <a:t>PHÂN TÍCH DỮ LIỆU KHÁCH HÀNG.</a:t>
                      </a:r>
                      <a:endParaRPr lang="en-US" sz="1100">
                        <a:solidFill>
                          <a:schemeClr val="tx1"/>
                        </a:solidFill>
                      </a:endParaRPr>
                    </a:p>
                    <a:p>
                      <a:pPr algn="just">
                        <a:lnSpc>
                          <a:spcPts val="5599"/>
                        </a:lnSpc>
                      </a:pPr>
                      <a:endParaRPr lang="en-US" sz="1100"/>
                    </a:p>
                  </a:txBody>
                  <a:tcPr marL="190500" marR="190500" marT="190500" marB="19050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lnSpc>
                          <a:spcPts val="5599"/>
                        </a:lnSpc>
                        <a:defRPr/>
                      </a:pPr>
                      <a:r>
                        <a:rPr lang="en-US" sz="3999" b="1" u="sng">
                          <a:solidFill>
                            <a:schemeClr val="tx1"/>
                          </a:solidFill>
                          <a:latin typeface="Cabin Medium"/>
                          <a:ea typeface="Cabin Medium"/>
                          <a:cs typeface="Cabin Medium"/>
                          <a:sym typeface="Cabin Medium"/>
                          <a:hlinkClick r:id="rId5" action="ppaction://hlinksldjump">
                            <a:extLst>
                              <a:ext uri="{A12FA001-AC4F-418D-AE19-62706E023703}">
                                <ahyp:hlinkClr xmlns:ahyp="http://schemas.microsoft.com/office/drawing/2018/hyperlinkcolor" val="tx"/>
                              </a:ext>
                            </a:extLst>
                          </a:hlinkClick>
                        </a:rPr>
                        <a:t>II. CHIẾN LƯỢC MARKETING HIỆU QUẢ.</a:t>
                      </a:r>
                      <a:endParaRPr lang="en-US" sz="1100">
                        <a:solidFill>
                          <a:schemeClr val="tx1"/>
                        </a:solidFill>
                      </a:endParaRPr>
                    </a:p>
                  </a:txBody>
                  <a:tcPr marL="190500" marR="190500" marT="190500" marB="19050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0"/>
                  </a:ext>
                </a:extLst>
              </a:tr>
              <a:tr h="2604136">
                <a:tc>
                  <a:txBody>
                    <a:bodyPr/>
                    <a:lstStyle/>
                    <a:p>
                      <a:pPr algn="l">
                        <a:lnSpc>
                          <a:spcPts val="5599"/>
                        </a:lnSpc>
                        <a:defRPr/>
                      </a:pPr>
                      <a:r>
                        <a:rPr lang="en-US" sz="3999" b="1" u="sng">
                          <a:solidFill>
                            <a:schemeClr val="tx1"/>
                          </a:solidFill>
                          <a:latin typeface="Cabin Medium"/>
                          <a:ea typeface="Cabin Medium"/>
                          <a:cs typeface="Cabin Medium"/>
                          <a:sym typeface="Cabin Medium"/>
                          <a:hlinkClick r:id="rId6" action="ppaction://hlinksldjump">
                            <a:extLst>
                              <a:ext uri="{A12FA001-AC4F-418D-AE19-62706E023703}">
                                <ahyp:hlinkClr xmlns:ahyp="http://schemas.microsoft.com/office/drawing/2018/hyperlinkcolor" val="tx"/>
                              </a:ext>
                            </a:extLst>
                          </a:hlinkClick>
                        </a:rPr>
                        <a:t>III. QUẢN LÝ TỒN KHO VÀ GIAO HÀNG.</a:t>
                      </a:r>
                      <a:endParaRPr lang="en-US" sz="1100">
                        <a:solidFill>
                          <a:schemeClr val="tx1"/>
                        </a:solidFill>
                      </a:endParaRPr>
                    </a:p>
                  </a:txBody>
                  <a:tcPr marL="190500" marR="190500" marT="190500" marB="19050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86C7ED"/>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5599"/>
                        </a:lnSpc>
                        <a:defRPr/>
                      </a:pPr>
                      <a:r>
                        <a:rPr lang="en-US" sz="3999" b="1" u="sng">
                          <a:solidFill>
                            <a:schemeClr val="tx1"/>
                          </a:solidFill>
                          <a:latin typeface="Cabin Medium"/>
                          <a:ea typeface="Cabin Medium"/>
                          <a:cs typeface="Cabin Medium"/>
                          <a:sym typeface="Cabin Medium"/>
                          <a:hlinkClick r:id="rId7" action="ppaction://hlinksldjump">
                            <a:extLst>
                              <a:ext uri="{A12FA001-AC4F-418D-AE19-62706E023703}">
                                <ahyp:hlinkClr xmlns:ahyp="http://schemas.microsoft.com/office/drawing/2018/hyperlinkcolor" val="tx"/>
                              </a:ext>
                            </a:extLst>
                          </a:hlinkClick>
                        </a:rPr>
                        <a:t>IV. </a:t>
                      </a:r>
                      <a:r>
                        <a:rPr lang="en-US" sz="3999" b="1" u="sng">
                          <a:solidFill>
                            <a:schemeClr val="tx1"/>
                          </a:solidFill>
                          <a:latin typeface="Cabin Medium"/>
                          <a:ea typeface="Cabin Medium"/>
                          <a:cs typeface="Cabin Medium"/>
                          <a:sym typeface="Cabin Medium"/>
                          <a:hlinkClick r:id="rId6" action="ppaction://hlinksldjump">
                            <a:extLst>
                              <a:ext uri="{A12FA001-AC4F-418D-AE19-62706E023703}">
                                <ahyp:hlinkClr xmlns:ahyp="http://schemas.microsoft.com/office/drawing/2018/hyperlinkcolor" val="tx"/>
                              </a:ext>
                            </a:extLst>
                          </a:hlinkClick>
                        </a:rPr>
                        <a:t>TỐI ƯU HÓA QUY TRÌNH VẬN HÀNH CHUỖI CUNG ỨNG.</a:t>
                      </a:r>
                      <a:endParaRPr lang="en-US" sz="1100">
                        <a:solidFill>
                          <a:schemeClr val="tx1"/>
                        </a:solidFill>
                      </a:endParaRPr>
                    </a:p>
                  </a:txBody>
                  <a:tcPr marL="190500" marR="190500" marT="190500" marB="19050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86C7ED"/>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96620"/>
            <a:ext cx="6340442" cy="8790380"/>
          </a:xfrm>
          <a:custGeom>
            <a:avLst/>
            <a:gdLst/>
            <a:ahLst/>
            <a:cxnLst/>
            <a:rect l="l" t="t" r="r" b="b"/>
            <a:pathLst>
              <a:path w="6340442" h="8790380">
                <a:moveTo>
                  <a:pt x="0" y="0"/>
                </a:moveTo>
                <a:lnTo>
                  <a:pt x="6340442" y="0"/>
                </a:lnTo>
                <a:lnTo>
                  <a:pt x="6340442" y="8790380"/>
                </a:lnTo>
                <a:lnTo>
                  <a:pt x="0" y="8790380"/>
                </a:lnTo>
                <a:lnTo>
                  <a:pt x="0" y="0"/>
                </a:lnTo>
                <a:close/>
              </a:path>
            </a:pathLst>
          </a:custGeom>
          <a:blipFill>
            <a:blip r:embed="rId2"/>
            <a:stretch>
              <a:fillRect l="-27393" r="-11246"/>
            </a:stretch>
          </a:blipFill>
        </p:spPr>
      </p:sp>
      <p:grpSp>
        <p:nvGrpSpPr>
          <p:cNvPr id="3" name="Group 3"/>
          <p:cNvGrpSpPr/>
          <p:nvPr/>
        </p:nvGrpSpPr>
        <p:grpSpPr>
          <a:xfrm rot="-10800000">
            <a:off x="-1605504" y="-259279"/>
            <a:ext cx="7945947" cy="3511798"/>
            <a:chOff x="0" y="0"/>
            <a:chExt cx="12155147" cy="5372100"/>
          </a:xfrm>
        </p:grpSpPr>
        <p:sp>
          <p:nvSpPr>
            <p:cNvPr id="4" name="Freeform 4"/>
            <p:cNvSpPr/>
            <p:nvPr/>
          </p:nvSpPr>
          <p:spPr>
            <a:xfrm>
              <a:off x="0" y="0"/>
              <a:ext cx="12155147" cy="5372100"/>
            </a:xfrm>
            <a:custGeom>
              <a:avLst/>
              <a:gdLst/>
              <a:ahLst/>
              <a:cxnLst/>
              <a:rect l="l" t="t" r="r" b="b"/>
              <a:pathLst>
                <a:path w="12155147" h="5372100">
                  <a:moveTo>
                    <a:pt x="10604477" y="0"/>
                  </a:moveTo>
                  <a:lnTo>
                    <a:pt x="1550670" y="0"/>
                  </a:lnTo>
                  <a:lnTo>
                    <a:pt x="0" y="2686050"/>
                  </a:lnTo>
                  <a:lnTo>
                    <a:pt x="1550670" y="5372100"/>
                  </a:lnTo>
                  <a:lnTo>
                    <a:pt x="10604477" y="5372100"/>
                  </a:lnTo>
                  <a:lnTo>
                    <a:pt x="12155147" y="2686050"/>
                  </a:lnTo>
                  <a:lnTo>
                    <a:pt x="10604477" y="0"/>
                  </a:lnTo>
                  <a:close/>
                </a:path>
              </a:pathLst>
            </a:custGeom>
            <a:solidFill>
              <a:srgbClr val="1836B2"/>
            </a:solidFill>
          </p:spPr>
        </p:sp>
      </p:grpSp>
      <p:sp>
        <p:nvSpPr>
          <p:cNvPr id="5" name="TextBox 5"/>
          <p:cNvSpPr txBox="1"/>
          <p:nvPr/>
        </p:nvSpPr>
        <p:spPr>
          <a:xfrm>
            <a:off x="7355374" y="817275"/>
            <a:ext cx="10170626" cy="1026756"/>
          </a:xfrm>
          <a:prstGeom prst="rect">
            <a:avLst/>
          </a:prstGeom>
        </p:spPr>
        <p:txBody>
          <a:bodyPr wrap="square" lIns="0" tIns="0" rIns="0" bIns="0" rtlCol="0" anchor="t">
            <a:spAutoFit/>
          </a:bodyPr>
          <a:lstStyle/>
          <a:p>
            <a:pPr marL="0" lvl="0" indent="0" algn="l">
              <a:lnSpc>
                <a:spcPts val="8717"/>
              </a:lnSpc>
              <a:spcBef>
                <a:spcPct val="0"/>
              </a:spcBef>
            </a:pPr>
            <a:r>
              <a:rPr lang="en-US" sz="6000" b="1">
                <a:solidFill>
                  <a:srgbClr val="1836B2"/>
                </a:solidFill>
                <a:latin typeface="Cabin" panose="020B0604020202020204" charset="0"/>
                <a:ea typeface="Cabin Semi-Bold"/>
                <a:cs typeface="Cabin Semi-Bold"/>
                <a:sym typeface="Cabin Semi-Bold"/>
              </a:rPr>
              <a:t>I. Phân tích dữ liệu khách hàng</a:t>
            </a:r>
          </a:p>
        </p:txBody>
      </p:sp>
      <p:graphicFrame>
        <p:nvGraphicFramePr>
          <p:cNvPr id="6" name="Table 6"/>
          <p:cNvGraphicFramePr>
            <a:graphicFrameLocks noGrp="1"/>
          </p:cNvGraphicFramePr>
          <p:nvPr>
            <p:extLst>
              <p:ext uri="{D42A27DB-BD31-4B8C-83A1-F6EECF244321}">
                <p14:modId xmlns:p14="http://schemas.microsoft.com/office/powerpoint/2010/main" val="3102136769"/>
              </p:ext>
            </p:extLst>
          </p:nvPr>
        </p:nvGraphicFramePr>
        <p:xfrm>
          <a:off x="11353800" y="3848100"/>
          <a:ext cx="4346014" cy="4799140"/>
        </p:xfrm>
        <a:graphic>
          <a:graphicData uri="http://schemas.openxmlformats.org/drawingml/2006/table">
            <a:tbl>
              <a:tblPr/>
              <a:tblGrid>
                <a:gridCol w="4346014">
                  <a:extLst>
                    <a:ext uri="{9D8B030D-6E8A-4147-A177-3AD203B41FA5}">
                      <a16:colId xmlns:a16="http://schemas.microsoft.com/office/drawing/2014/main" val="20000"/>
                    </a:ext>
                  </a:extLst>
                </a:gridCol>
              </a:tblGrid>
              <a:tr h="2486025">
                <a:tc>
                  <a:txBody>
                    <a:bodyPr/>
                    <a:lstStyle/>
                    <a:p>
                      <a:pPr algn="l">
                        <a:lnSpc>
                          <a:spcPts val="5179"/>
                        </a:lnSpc>
                        <a:defRPr/>
                      </a:pPr>
                      <a:r>
                        <a:rPr lang="en-US" sz="3699" b="0">
                          <a:solidFill>
                            <a:srgbClr val="000000"/>
                          </a:solidFill>
                          <a:latin typeface="Cabin" panose="020B0604020202020204" charset="0"/>
                          <a:ea typeface="Cabin Bold"/>
                          <a:cs typeface="Cabin Bold"/>
                          <a:sym typeface="Cabin Bold"/>
                        </a:rPr>
                        <a:t>2. Phân nhóm khách hàng theo đặc điểm tiêu dùng</a:t>
                      </a:r>
                      <a:endParaRPr lang="en-US" sz="1100" b="0">
                        <a:latin typeface="Cabin" panose="020B0604020202020204" charset="0"/>
                      </a:endParaRPr>
                    </a:p>
                  </a:txBody>
                  <a:tcPr marL="190500" marR="190500" marT="190500" marB="190500" anchor="ctr">
                    <a:lnL w="19050" cap="flat" cmpd="sng" algn="ctr">
                      <a:solidFill>
                        <a:srgbClr val="86C7ED"/>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0"/>
                  </a:ext>
                </a:extLst>
              </a:tr>
              <a:tr h="2292908">
                <a:tc>
                  <a:txBody>
                    <a:bodyPr/>
                    <a:lstStyle/>
                    <a:p>
                      <a:pPr algn="l">
                        <a:lnSpc>
                          <a:spcPts val="5179"/>
                        </a:lnSpc>
                        <a:defRPr/>
                      </a:pPr>
                      <a:r>
                        <a:rPr lang="en-US" sz="3699" b="0">
                          <a:solidFill>
                            <a:srgbClr val="000000"/>
                          </a:solidFill>
                          <a:latin typeface="Cabin" panose="020B0604020202020204" charset="0"/>
                          <a:ea typeface="Cabin Bold"/>
                          <a:cs typeface="Cabin Bold"/>
                          <a:sym typeface="Cabin Bold"/>
                        </a:rPr>
                        <a:t>4. Ra quyết định chiến lược dựa trên dữ liệu</a:t>
                      </a:r>
                      <a:endParaRPr lang="en-US" sz="1100" b="0">
                        <a:latin typeface="Cabin" panose="020B0604020202020204" charset="0"/>
                      </a:endParaRPr>
                    </a:p>
                  </a:txBody>
                  <a:tcPr marL="190500" marR="190500" marT="190500" marB="190500">
                    <a:lnL w="19050" cap="flat" cmpd="sng" algn="ctr">
                      <a:solidFill>
                        <a:srgbClr val="86C7ED"/>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86C7ED"/>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7" name="Table 7"/>
          <p:cNvGraphicFramePr>
            <a:graphicFrameLocks noGrp="1"/>
          </p:cNvGraphicFramePr>
          <p:nvPr>
            <p:extLst>
              <p:ext uri="{D42A27DB-BD31-4B8C-83A1-F6EECF244321}">
                <p14:modId xmlns:p14="http://schemas.microsoft.com/office/powerpoint/2010/main" val="383283679"/>
              </p:ext>
            </p:extLst>
          </p:nvPr>
        </p:nvGraphicFramePr>
        <p:xfrm>
          <a:off x="7355374" y="3848100"/>
          <a:ext cx="3998426" cy="4799140"/>
        </p:xfrm>
        <a:graphic>
          <a:graphicData uri="http://schemas.openxmlformats.org/drawingml/2006/table">
            <a:tbl>
              <a:tblPr/>
              <a:tblGrid>
                <a:gridCol w="3998426">
                  <a:extLst>
                    <a:ext uri="{9D8B030D-6E8A-4147-A177-3AD203B41FA5}">
                      <a16:colId xmlns:a16="http://schemas.microsoft.com/office/drawing/2014/main" val="20000"/>
                    </a:ext>
                  </a:extLst>
                </a:gridCol>
              </a:tblGrid>
              <a:tr h="2486025">
                <a:tc>
                  <a:txBody>
                    <a:bodyPr/>
                    <a:lstStyle/>
                    <a:p>
                      <a:pPr algn="l">
                        <a:lnSpc>
                          <a:spcPts val="5179"/>
                        </a:lnSpc>
                        <a:defRPr/>
                      </a:pPr>
                      <a:r>
                        <a:rPr lang="en-US" sz="3699" b="1">
                          <a:solidFill>
                            <a:srgbClr val="000000"/>
                          </a:solidFill>
                          <a:latin typeface="Cabin Bold"/>
                          <a:ea typeface="Cabin Bold"/>
                          <a:cs typeface="Cabin Bold"/>
                          <a:sym typeface="Cabin Bold"/>
                        </a:rPr>
                        <a:t> </a:t>
                      </a:r>
                      <a:r>
                        <a:rPr lang="en-US" sz="3699" b="0">
                          <a:solidFill>
                            <a:srgbClr val="000000"/>
                          </a:solidFill>
                          <a:latin typeface="Cabin" panose="020B0604020202020204" charset="0"/>
                          <a:ea typeface="Cabin Bold"/>
                          <a:cs typeface="Cabin Bold"/>
                          <a:sym typeface="Cabin Bold"/>
                        </a:rPr>
                        <a:t>1. Khám phá và thấu hiểu hành vi khách hàng</a:t>
                      </a:r>
                      <a:endParaRPr lang="en-US" sz="1100" b="0">
                        <a:latin typeface="Cabin" panose="020B0604020202020204" charset="0"/>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0"/>
                  </a:ext>
                </a:extLst>
              </a:tr>
              <a:tr h="2290787">
                <a:tc>
                  <a:txBody>
                    <a:bodyPr/>
                    <a:lstStyle/>
                    <a:p>
                      <a:pPr algn="just">
                        <a:lnSpc>
                          <a:spcPts val="5179"/>
                        </a:lnSpc>
                        <a:defRPr/>
                      </a:pPr>
                      <a:r>
                        <a:rPr lang="en-US" sz="3699" b="0">
                          <a:solidFill>
                            <a:srgbClr val="000000"/>
                          </a:solidFill>
                          <a:latin typeface="Cabin" panose="020B0604020202020204" charset="0"/>
                          <a:ea typeface="Cabin Bold"/>
                          <a:cs typeface="Cabin Bold"/>
                          <a:sym typeface="Cabin Bold"/>
                        </a:rPr>
                        <a:t>3. Xác định nhóm khách hàng mục tiêu</a:t>
                      </a:r>
                      <a:endParaRPr lang="en-US" sz="1100" b="0">
                        <a:latin typeface="Cabin" panose="020B0604020202020204" charset="0"/>
                      </a:endParaRPr>
                    </a:p>
                  </a:txBody>
                  <a:tcPr marL="190500" marR="190500" marT="190500" marB="19050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86C7ED"/>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transition spd="slow">
    <p:wheel spokes="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446411"/>
            <a:ext cx="13497585" cy="791631"/>
          </a:xfrm>
          <a:prstGeom prst="rect">
            <a:avLst/>
          </a:prstGeom>
          <a:solidFill>
            <a:srgbClr val="1836B2"/>
          </a:solidFill>
        </p:spPr>
      </p:sp>
      <p:sp>
        <p:nvSpPr>
          <p:cNvPr id="3" name="Freeform 3"/>
          <p:cNvSpPr/>
          <p:nvPr/>
        </p:nvSpPr>
        <p:spPr>
          <a:xfrm flipV="1">
            <a:off x="12793673" y="-1100008"/>
            <a:ext cx="5660104" cy="3231734"/>
          </a:xfrm>
          <a:custGeom>
            <a:avLst/>
            <a:gdLst/>
            <a:ahLst/>
            <a:cxnLst/>
            <a:rect l="l" t="t" r="r" b="b"/>
            <a:pathLst>
              <a:path w="5660104" h="3231734">
                <a:moveTo>
                  <a:pt x="0" y="3231734"/>
                </a:moveTo>
                <a:lnTo>
                  <a:pt x="5660105" y="3231734"/>
                </a:lnTo>
                <a:lnTo>
                  <a:pt x="5660105" y="0"/>
                </a:lnTo>
                <a:lnTo>
                  <a:pt x="0" y="0"/>
                </a:lnTo>
                <a:lnTo>
                  <a:pt x="0" y="3231734"/>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4" name="Freeform 4"/>
          <p:cNvSpPr/>
          <p:nvPr/>
        </p:nvSpPr>
        <p:spPr>
          <a:xfrm>
            <a:off x="10577305" y="3873975"/>
            <a:ext cx="7710695" cy="5371784"/>
          </a:xfrm>
          <a:custGeom>
            <a:avLst/>
            <a:gdLst/>
            <a:ahLst/>
            <a:cxnLst/>
            <a:rect l="l" t="t" r="r" b="b"/>
            <a:pathLst>
              <a:path w="7710695" h="5371784">
                <a:moveTo>
                  <a:pt x="0" y="0"/>
                </a:moveTo>
                <a:lnTo>
                  <a:pt x="7710695" y="0"/>
                </a:lnTo>
                <a:lnTo>
                  <a:pt x="7710695" y="5371785"/>
                </a:lnTo>
                <a:lnTo>
                  <a:pt x="0" y="5371785"/>
                </a:lnTo>
                <a:lnTo>
                  <a:pt x="0" y="0"/>
                </a:lnTo>
                <a:close/>
              </a:path>
            </a:pathLst>
          </a:custGeom>
          <a:blipFill>
            <a:blip r:embed="rId4"/>
            <a:stretch>
              <a:fillRect/>
            </a:stretch>
          </a:blipFill>
        </p:spPr>
      </p:sp>
      <p:sp>
        <p:nvSpPr>
          <p:cNvPr id="5" name="TextBox 5"/>
          <p:cNvSpPr txBox="1"/>
          <p:nvPr/>
        </p:nvSpPr>
        <p:spPr>
          <a:xfrm>
            <a:off x="1028700" y="1076325"/>
            <a:ext cx="11132463" cy="1704975"/>
          </a:xfrm>
          <a:prstGeom prst="rect">
            <a:avLst/>
          </a:prstGeom>
        </p:spPr>
        <p:txBody>
          <a:bodyPr lIns="0" tIns="0" rIns="0" bIns="0" rtlCol="0" anchor="t">
            <a:spAutoFit/>
          </a:bodyPr>
          <a:lstStyle/>
          <a:p>
            <a:pPr algn="l">
              <a:lnSpc>
                <a:spcPts val="6600"/>
              </a:lnSpc>
            </a:pPr>
            <a:r>
              <a:rPr lang="en-US" sz="6000" b="1">
                <a:solidFill>
                  <a:srgbClr val="1836B2"/>
                </a:solidFill>
                <a:latin typeface="Cabin Semi-Bold"/>
                <a:ea typeface="Cabin Semi-Bold"/>
                <a:cs typeface="Cabin Semi-Bold"/>
                <a:sym typeface="Cabin Semi-Bold"/>
              </a:rPr>
              <a:t>1. Khám phá và thấu hiểu hành vi khách hàng</a:t>
            </a:r>
          </a:p>
        </p:txBody>
      </p:sp>
      <p:sp>
        <p:nvSpPr>
          <p:cNvPr id="6" name="TextBox 6"/>
          <p:cNvSpPr txBox="1"/>
          <p:nvPr/>
        </p:nvSpPr>
        <p:spPr>
          <a:xfrm>
            <a:off x="1028700" y="3438525"/>
            <a:ext cx="8799899" cy="6899325"/>
          </a:xfrm>
          <a:prstGeom prst="rect">
            <a:avLst/>
          </a:prstGeom>
        </p:spPr>
        <p:txBody>
          <a:bodyPr lIns="0" tIns="0" rIns="0" bIns="0" rtlCol="0" anchor="t">
            <a:spAutoFit/>
          </a:bodyPr>
          <a:lstStyle/>
          <a:p>
            <a:pPr algn="l">
              <a:lnSpc>
                <a:spcPts val="3899"/>
              </a:lnSpc>
              <a:spcBef>
                <a:spcPct val="0"/>
              </a:spcBef>
            </a:pPr>
            <a:r>
              <a:rPr lang="en-US" sz="2999" b="1" spc="-59">
                <a:solidFill>
                  <a:srgbClr val="000000"/>
                </a:solidFill>
                <a:latin typeface="Cabin Medium"/>
                <a:ea typeface="Cabin Medium"/>
                <a:cs typeface="Cabin Medium"/>
                <a:sym typeface="Cabin Medium"/>
              </a:rPr>
              <a:t> </a:t>
            </a:r>
            <a:r>
              <a:rPr lang="en-US" sz="2999" spc="-59">
                <a:solidFill>
                  <a:srgbClr val="000000"/>
                </a:solidFill>
                <a:latin typeface="Cabin" panose="020B0604020202020204" charset="0"/>
                <a:ea typeface="Cabin Medium"/>
                <a:cs typeface="Cabin Medium"/>
                <a:sym typeface="Cabin Medium"/>
              </a:rPr>
              <a:t>- Mục tiêu:</a:t>
            </a:r>
          </a:p>
          <a:p>
            <a:pPr algn="l">
              <a:lnSpc>
                <a:spcPts val="3899"/>
              </a:lnSpc>
              <a:spcBef>
                <a:spcPct val="0"/>
              </a:spcBef>
            </a:pPr>
            <a:r>
              <a:rPr lang="en-US" sz="2999" spc="-59">
                <a:solidFill>
                  <a:srgbClr val="000000"/>
                </a:solidFill>
                <a:latin typeface="Cabin" panose="020B0604020202020204" charset="0"/>
                <a:ea typeface="Cabin Medium"/>
                <a:cs typeface="Cabin Medium"/>
                <a:sym typeface="Cabin Medium"/>
              </a:rPr>
              <a:t> Phân tích dữ liệu để hiểu rõ hơn về thói quen mua sắm, tần suất giao dịch, mức chi tiêu và sự tương tác của khách hàng với nền tảng.</a:t>
            </a:r>
          </a:p>
          <a:p>
            <a:pPr algn="l">
              <a:lnSpc>
                <a:spcPts val="3899"/>
              </a:lnSpc>
              <a:spcBef>
                <a:spcPct val="0"/>
              </a:spcBef>
            </a:pPr>
            <a:endParaRPr lang="en-US" sz="2999" spc="-59">
              <a:solidFill>
                <a:srgbClr val="000000"/>
              </a:solidFill>
              <a:latin typeface="Cabin" panose="020B0604020202020204" charset="0"/>
              <a:ea typeface="Cabin Medium"/>
              <a:cs typeface="Cabin Medium"/>
              <a:sym typeface="Cabin Medium"/>
            </a:endParaRPr>
          </a:p>
          <a:p>
            <a:pPr algn="l">
              <a:lnSpc>
                <a:spcPts val="3899"/>
              </a:lnSpc>
              <a:spcBef>
                <a:spcPct val="0"/>
              </a:spcBef>
            </a:pPr>
            <a:r>
              <a:rPr lang="en-US" sz="2999" spc="-59">
                <a:solidFill>
                  <a:srgbClr val="000000"/>
                </a:solidFill>
                <a:latin typeface="Cabin" panose="020B0604020202020204" charset="0"/>
                <a:ea typeface="Cabin Medium"/>
                <a:cs typeface="Cabin Medium"/>
                <a:sym typeface="Cabin Medium"/>
              </a:rPr>
              <a:t> - Kết quả đạt được:</a:t>
            </a:r>
          </a:p>
          <a:p>
            <a:pPr marL="647697" lvl="1" indent="-323848" algn="l">
              <a:lnSpc>
                <a:spcPts val="3899"/>
              </a:lnSpc>
              <a:spcBef>
                <a:spcPct val="0"/>
              </a:spcBef>
              <a:buFont typeface="Arial"/>
              <a:buChar char="•"/>
            </a:pPr>
            <a:r>
              <a:rPr lang="en-US" sz="2999" spc="-59">
                <a:solidFill>
                  <a:srgbClr val="000000"/>
                </a:solidFill>
                <a:latin typeface="Cabin" panose="020B0604020202020204" charset="0"/>
                <a:ea typeface="Cabin Medium"/>
                <a:cs typeface="Cabin Medium"/>
                <a:sym typeface="Cabin Medium"/>
              </a:rPr>
              <a:t>Xác định được các nhóm khách có tần suất mua hàng cao nhưng giá trị đơn thấp, từ đó đề xuất tăng cường gói combo hoặc ưu đãi giá trị cao.</a:t>
            </a:r>
          </a:p>
          <a:p>
            <a:pPr marL="647697" lvl="1" indent="-323848" algn="l">
              <a:lnSpc>
                <a:spcPts val="3899"/>
              </a:lnSpc>
              <a:spcBef>
                <a:spcPct val="0"/>
              </a:spcBef>
              <a:buFont typeface="Arial"/>
              <a:buChar char="•"/>
            </a:pPr>
            <a:r>
              <a:rPr lang="en-US" sz="2999" spc="-59">
                <a:solidFill>
                  <a:srgbClr val="000000"/>
                </a:solidFill>
                <a:latin typeface="Cabin" panose="020B0604020202020204" charset="0"/>
                <a:ea typeface="Cabin Medium"/>
                <a:cs typeface="Cabin Medium"/>
                <a:sym typeface="Cabin Medium"/>
              </a:rPr>
              <a:t>Phát hiện ra khung giờ và ngày trong tuần có lượng giao dịch cao nhất để tối ưu thông điệp quảng cáo.</a:t>
            </a:r>
          </a:p>
          <a:p>
            <a:pPr marL="647697" lvl="1" indent="-323848" algn="l">
              <a:lnSpc>
                <a:spcPts val="3899"/>
              </a:lnSpc>
              <a:spcBef>
                <a:spcPct val="0"/>
              </a:spcBef>
              <a:buFont typeface="Arial"/>
              <a:buChar char="•"/>
            </a:pPr>
            <a:r>
              <a:rPr lang="en-US" sz="2999" spc="-59">
                <a:solidFill>
                  <a:srgbClr val="000000"/>
                </a:solidFill>
                <a:latin typeface="Cabin" panose="020B0604020202020204" charset="0"/>
                <a:ea typeface="Cabin Medium"/>
                <a:cs typeface="Cabin Medium"/>
                <a:sym typeface="Cabin Medium"/>
              </a:rPr>
              <a:t>Hiểu được xu hướng mua sắm theo mùa, hỗ trợ xây dựng chiến dịch tiếp thị theo thời điểm.</a:t>
            </a:r>
          </a:p>
          <a:p>
            <a:pPr algn="l">
              <a:lnSpc>
                <a:spcPts val="3120"/>
              </a:lnSpc>
              <a:spcBef>
                <a:spcPct val="0"/>
              </a:spcBef>
            </a:pPr>
            <a:endParaRPr lang="en-US" sz="2999" b="1" spc="-59">
              <a:solidFill>
                <a:srgbClr val="000000"/>
              </a:solidFill>
              <a:latin typeface="Cabin Medium"/>
              <a:ea typeface="Cabin Medium"/>
              <a:cs typeface="Cabin Medium"/>
              <a:sym typeface="Cabin Medium"/>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76470" y="2253816"/>
            <a:ext cx="7511530" cy="6065561"/>
          </a:xfrm>
          <a:custGeom>
            <a:avLst/>
            <a:gdLst/>
            <a:ahLst/>
            <a:cxnLst/>
            <a:rect l="l" t="t" r="r" b="b"/>
            <a:pathLst>
              <a:path w="7511530" h="6065561">
                <a:moveTo>
                  <a:pt x="0" y="0"/>
                </a:moveTo>
                <a:lnTo>
                  <a:pt x="7511530" y="0"/>
                </a:lnTo>
                <a:lnTo>
                  <a:pt x="7511530" y="6065561"/>
                </a:lnTo>
                <a:lnTo>
                  <a:pt x="0" y="6065561"/>
                </a:lnTo>
                <a:lnTo>
                  <a:pt x="0" y="0"/>
                </a:lnTo>
                <a:close/>
              </a:path>
            </a:pathLst>
          </a:custGeom>
          <a:blipFill>
            <a:blip r:embed="rId2"/>
            <a:stretch>
              <a:fillRect/>
            </a:stretch>
          </a:blipFill>
        </p:spPr>
      </p:sp>
      <p:sp>
        <p:nvSpPr>
          <p:cNvPr id="3" name="TextBox 3"/>
          <p:cNvSpPr txBox="1"/>
          <p:nvPr/>
        </p:nvSpPr>
        <p:spPr>
          <a:xfrm>
            <a:off x="1028700" y="568333"/>
            <a:ext cx="16230600" cy="981075"/>
          </a:xfrm>
          <a:prstGeom prst="rect">
            <a:avLst/>
          </a:prstGeom>
        </p:spPr>
        <p:txBody>
          <a:bodyPr lIns="0" tIns="0" rIns="0" bIns="0" rtlCol="0" anchor="t">
            <a:spAutoFit/>
          </a:bodyPr>
          <a:lstStyle/>
          <a:p>
            <a:pPr algn="l">
              <a:lnSpc>
                <a:spcPts val="7800"/>
              </a:lnSpc>
              <a:spcBef>
                <a:spcPct val="0"/>
              </a:spcBef>
            </a:pPr>
            <a:r>
              <a:rPr lang="en-US" sz="6000" b="1" spc="-120">
                <a:solidFill>
                  <a:srgbClr val="1836B2"/>
                </a:solidFill>
                <a:latin typeface="Cabin Bold"/>
                <a:ea typeface="Cabin Bold"/>
                <a:cs typeface="Cabin Bold"/>
                <a:sym typeface="Cabin Bold"/>
              </a:rPr>
              <a:t>2. Phân nhóm khách hàng theo đặc điểm tiêu dùng</a:t>
            </a:r>
          </a:p>
        </p:txBody>
      </p:sp>
      <p:sp>
        <p:nvSpPr>
          <p:cNvPr id="4" name="TextBox 4"/>
          <p:cNvSpPr txBox="1"/>
          <p:nvPr/>
        </p:nvSpPr>
        <p:spPr>
          <a:xfrm>
            <a:off x="1028700" y="2605309"/>
            <a:ext cx="9322528" cy="5971571"/>
          </a:xfrm>
          <a:prstGeom prst="rect">
            <a:avLst/>
          </a:prstGeom>
        </p:spPr>
        <p:txBody>
          <a:bodyPr lIns="0" tIns="0" rIns="0" bIns="0" rtlCol="0" anchor="t">
            <a:spAutoFit/>
          </a:bodyPr>
          <a:lstStyle/>
          <a:p>
            <a:pPr algn="l">
              <a:lnSpc>
                <a:spcPts val="3899"/>
              </a:lnSpc>
              <a:spcBef>
                <a:spcPct val="0"/>
              </a:spcBef>
            </a:pPr>
            <a:r>
              <a:rPr lang="en-US" sz="2999" spc="-59">
                <a:solidFill>
                  <a:srgbClr val="000000"/>
                </a:solidFill>
                <a:latin typeface="Cabin"/>
                <a:ea typeface="Cabin"/>
                <a:cs typeface="Cabin"/>
                <a:sym typeface="Cabin"/>
              </a:rPr>
              <a:t> - Mục tiêu:</a:t>
            </a:r>
          </a:p>
          <a:p>
            <a:pPr algn="l">
              <a:lnSpc>
                <a:spcPts val="3899"/>
              </a:lnSpc>
              <a:spcBef>
                <a:spcPct val="0"/>
              </a:spcBef>
            </a:pPr>
            <a:r>
              <a:rPr lang="en-US" sz="2999" spc="-59">
                <a:solidFill>
                  <a:srgbClr val="000000"/>
                </a:solidFill>
                <a:latin typeface="Cabin"/>
                <a:ea typeface="Cabin"/>
                <a:cs typeface="Cabin"/>
                <a:sym typeface="Cabin"/>
              </a:rPr>
              <a:t> Ứng dụng các thuật toán phân cụm để chia khách hàng thành các nhóm dựa trên hành vi mua hàng và mức chi tiêu.</a:t>
            </a:r>
          </a:p>
          <a:p>
            <a:pPr algn="l">
              <a:lnSpc>
                <a:spcPts val="3899"/>
              </a:lnSpc>
              <a:spcBef>
                <a:spcPct val="0"/>
              </a:spcBef>
            </a:pPr>
            <a:endParaRPr lang="en-US" sz="2999" spc="-59">
              <a:solidFill>
                <a:srgbClr val="000000"/>
              </a:solidFill>
              <a:latin typeface="Cabin"/>
              <a:ea typeface="Cabin"/>
              <a:cs typeface="Cabin"/>
              <a:sym typeface="Cabin"/>
            </a:endParaRPr>
          </a:p>
          <a:p>
            <a:pPr algn="l">
              <a:lnSpc>
                <a:spcPts val="3899"/>
              </a:lnSpc>
              <a:spcBef>
                <a:spcPct val="0"/>
              </a:spcBef>
            </a:pPr>
            <a:r>
              <a:rPr lang="en-US" sz="2999" spc="-59">
                <a:solidFill>
                  <a:srgbClr val="000000"/>
                </a:solidFill>
                <a:latin typeface="Cabin"/>
                <a:ea typeface="Cabin"/>
                <a:cs typeface="Cabin"/>
                <a:sym typeface="Cabin"/>
              </a:rPr>
              <a:t> - Kết quả đạt được:</a:t>
            </a:r>
          </a:p>
          <a:p>
            <a:pPr marL="647697" lvl="1" indent="-323848" algn="l">
              <a:lnSpc>
                <a:spcPts val="3899"/>
              </a:lnSpc>
              <a:spcBef>
                <a:spcPct val="0"/>
              </a:spcBef>
              <a:buFont typeface="Arial"/>
              <a:buChar char="•"/>
            </a:pPr>
            <a:r>
              <a:rPr lang="en-US" sz="2999" spc="-59">
                <a:solidFill>
                  <a:srgbClr val="000000"/>
                </a:solidFill>
                <a:latin typeface="Cabin"/>
                <a:ea typeface="Cabin"/>
                <a:cs typeface="Cabin"/>
                <a:sym typeface="Cabin"/>
              </a:rPr>
              <a:t>Chia khách hàng thành 4 nhóm chính: khách hàng trung thành, khách hàng tiềm năng, khách nhạy cảm với giá, và khách mua sắm không thường xuyên.</a:t>
            </a:r>
          </a:p>
          <a:p>
            <a:pPr marL="647697" lvl="1" indent="-323848" algn="l">
              <a:lnSpc>
                <a:spcPts val="3899"/>
              </a:lnSpc>
              <a:spcBef>
                <a:spcPct val="0"/>
              </a:spcBef>
              <a:buFont typeface="Arial"/>
              <a:buChar char="•"/>
            </a:pPr>
            <a:r>
              <a:rPr lang="en-US" sz="2999" spc="-59">
                <a:solidFill>
                  <a:srgbClr val="000000"/>
                </a:solidFill>
                <a:latin typeface="Cabin"/>
                <a:ea typeface="Cabin"/>
                <a:cs typeface="Cabin"/>
                <a:sym typeface="Cabin"/>
              </a:rPr>
              <a:t>Giúp đội ngũ tiếp thị thiết kế nội dung và ưu đãi phù hợp với từng phân khúc.</a:t>
            </a:r>
          </a:p>
          <a:p>
            <a:pPr marL="647697" lvl="1" indent="-323848" algn="l">
              <a:lnSpc>
                <a:spcPts val="3899"/>
              </a:lnSpc>
              <a:spcBef>
                <a:spcPct val="0"/>
              </a:spcBef>
              <a:buFont typeface="Arial"/>
              <a:buChar char="•"/>
            </a:pPr>
            <a:r>
              <a:rPr lang="en-US" sz="2999" spc="-59">
                <a:solidFill>
                  <a:srgbClr val="000000"/>
                </a:solidFill>
                <a:latin typeface="Cabin"/>
                <a:ea typeface="Cabin"/>
                <a:cs typeface="Cabin"/>
                <a:sym typeface="Cabin"/>
              </a:rPr>
              <a:t>Tăng hiệu quả trong việc triển khai chiến dịch khuyến mãi mục tiêu.</a:t>
            </a:r>
          </a:p>
        </p:txBody>
      </p:sp>
      <p:grpSp>
        <p:nvGrpSpPr>
          <p:cNvPr id="5" name="Group 5"/>
          <p:cNvGrpSpPr/>
          <p:nvPr/>
        </p:nvGrpSpPr>
        <p:grpSpPr>
          <a:xfrm>
            <a:off x="16744950" y="2430350"/>
            <a:ext cx="1396787" cy="721288"/>
            <a:chOff x="0" y="0"/>
            <a:chExt cx="367878" cy="189969"/>
          </a:xfrm>
        </p:grpSpPr>
        <p:sp>
          <p:nvSpPr>
            <p:cNvPr id="6" name="Freeform 6"/>
            <p:cNvSpPr/>
            <p:nvPr/>
          </p:nvSpPr>
          <p:spPr>
            <a:xfrm>
              <a:off x="0" y="0"/>
              <a:ext cx="367878" cy="189969"/>
            </a:xfrm>
            <a:custGeom>
              <a:avLst/>
              <a:gdLst/>
              <a:ahLst/>
              <a:cxnLst/>
              <a:rect l="l" t="t" r="r" b="b"/>
              <a:pathLst>
                <a:path w="367878" h="189969">
                  <a:moveTo>
                    <a:pt x="94225" y="0"/>
                  </a:moveTo>
                  <a:lnTo>
                    <a:pt x="273653" y="0"/>
                  </a:lnTo>
                  <a:cubicBezTo>
                    <a:pt x="325692" y="0"/>
                    <a:pt x="367878" y="42186"/>
                    <a:pt x="367878" y="94225"/>
                  </a:cubicBezTo>
                  <a:lnTo>
                    <a:pt x="367878" y="95743"/>
                  </a:lnTo>
                  <a:cubicBezTo>
                    <a:pt x="367878" y="120734"/>
                    <a:pt x="357951" y="144700"/>
                    <a:pt x="340280" y="162371"/>
                  </a:cubicBezTo>
                  <a:cubicBezTo>
                    <a:pt x="322610" y="180041"/>
                    <a:pt x="298643" y="189969"/>
                    <a:pt x="273653" y="189969"/>
                  </a:cubicBezTo>
                  <a:lnTo>
                    <a:pt x="94225" y="189969"/>
                  </a:lnTo>
                  <a:cubicBezTo>
                    <a:pt x="42186" y="189969"/>
                    <a:pt x="0" y="147783"/>
                    <a:pt x="0" y="95743"/>
                  </a:cubicBezTo>
                  <a:lnTo>
                    <a:pt x="0" y="94225"/>
                  </a:lnTo>
                  <a:cubicBezTo>
                    <a:pt x="0" y="42186"/>
                    <a:pt x="42186" y="0"/>
                    <a:pt x="94225" y="0"/>
                  </a:cubicBezTo>
                  <a:close/>
                </a:path>
              </a:pathLst>
            </a:custGeom>
            <a:solidFill>
              <a:srgbClr val="FFFFFF"/>
            </a:solidFill>
          </p:spPr>
        </p:sp>
        <p:sp>
          <p:nvSpPr>
            <p:cNvPr id="7" name="TextBox 7"/>
            <p:cNvSpPr txBox="1"/>
            <p:nvPr/>
          </p:nvSpPr>
          <p:spPr>
            <a:xfrm>
              <a:off x="0" y="-38100"/>
              <a:ext cx="367878" cy="228069"/>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14163" y="3182443"/>
            <a:ext cx="7464531" cy="5273901"/>
          </a:xfrm>
          <a:custGeom>
            <a:avLst/>
            <a:gdLst/>
            <a:ahLst/>
            <a:cxnLst/>
            <a:rect l="l" t="t" r="r" b="b"/>
            <a:pathLst>
              <a:path w="7464531" h="5273901">
                <a:moveTo>
                  <a:pt x="0" y="0"/>
                </a:moveTo>
                <a:lnTo>
                  <a:pt x="7464531" y="0"/>
                </a:lnTo>
                <a:lnTo>
                  <a:pt x="7464531" y="5273902"/>
                </a:lnTo>
                <a:lnTo>
                  <a:pt x="0" y="5273902"/>
                </a:lnTo>
                <a:lnTo>
                  <a:pt x="0" y="0"/>
                </a:lnTo>
                <a:close/>
              </a:path>
            </a:pathLst>
          </a:custGeom>
          <a:blipFill>
            <a:blip r:embed="rId2"/>
            <a:stretch>
              <a:fillRect l="-6032" r="-7012"/>
            </a:stretch>
          </a:blipFill>
        </p:spPr>
      </p:sp>
      <p:sp>
        <p:nvSpPr>
          <p:cNvPr id="3" name="TextBox 3"/>
          <p:cNvSpPr txBox="1"/>
          <p:nvPr/>
        </p:nvSpPr>
        <p:spPr>
          <a:xfrm>
            <a:off x="1028700" y="962025"/>
            <a:ext cx="12054840" cy="981075"/>
          </a:xfrm>
          <a:prstGeom prst="rect">
            <a:avLst/>
          </a:prstGeom>
        </p:spPr>
        <p:txBody>
          <a:bodyPr lIns="0" tIns="0" rIns="0" bIns="0" rtlCol="0" anchor="t">
            <a:spAutoFit/>
          </a:bodyPr>
          <a:lstStyle/>
          <a:p>
            <a:pPr algn="l">
              <a:lnSpc>
                <a:spcPts val="7800"/>
              </a:lnSpc>
              <a:spcBef>
                <a:spcPct val="0"/>
              </a:spcBef>
            </a:pPr>
            <a:r>
              <a:rPr lang="en-US" sz="6000" b="1" spc="-120">
                <a:solidFill>
                  <a:srgbClr val="1836B2"/>
                </a:solidFill>
                <a:latin typeface="Cabin Bold"/>
                <a:ea typeface="Cabin Bold"/>
                <a:cs typeface="Cabin Bold"/>
                <a:sym typeface="Cabin Bold"/>
              </a:rPr>
              <a:t>3. Xác định nhóm khách hàng mục tiêu</a:t>
            </a:r>
          </a:p>
        </p:txBody>
      </p:sp>
      <p:sp>
        <p:nvSpPr>
          <p:cNvPr id="4" name="TextBox 4"/>
          <p:cNvSpPr txBox="1"/>
          <p:nvPr/>
        </p:nvSpPr>
        <p:spPr>
          <a:xfrm>
            <a:off x="1028700" y="3153868"/>
            <a:ext cx="8312765" cy="5971571"/>
          </a:xfrm>
          <a:prstGeom prst="rect">
            <a:avLst/>
          </a:prstGeom>
        </p:spPr>
        <p:txBody>
          <a:bodyPr lIns="0" tIns="0" rIns="0" bIns="0" rtlCol="0" anchor="t">
            <a:spAutoFit/>
          </a:bodyPr>
          <a:lstStyle/>
          <a:p>
            <a:pPr algn="l">
              <a:lnSpc>
                <a:spcPts val="3899"/>
              </a:lnSpc>
              <a:spcBef>
                <a:spcPct val="0"/>
              </a:spcBef>
            </a:pPr>
            <a:r>
              <a:rPr lang="en-US" sz="2999" spc="-59">
                <a:solidFill>
                  <a:srgbClr val="000000"/>
                </a:solidFill>
                <a:latin typeface="Cabin"/>
                <a:ea typeface="Cabin"/>
                <a:cs typeface="Cabin"/>
                <a:sym typeface="Cabin"/>
              </a:rPr>
              <a:t> - Mục tiêu:</a:t>
            </a:r>
          </a:p>
          <a:p>
            <a:pPr algn="l">
              <a:lnSpc>
                <a:spcPts val="3899"/>
              </a:lnSpc>
              <a:spcBef>
                <a:spcPct val="0"/>
              </a:spcBef>
            </a:pPr>
            <a:r>
              <a:rPr lang="en-US" sz="2999" spc="-59">
                <a:solidFill>
                  <a:srgbClr val="000000"/>
                </a:solidFill>
                <a:latin typeface="Cabin"/>
                <a:ea typeface="Cabin"/>
                <a:cs typeface="Cabin"/>
                <a:sym typeface="Cabin"/>
              </a:rPr>
              <a:t> Nhận diện các nhóm khách hàng có giá trị cao, nhóm dễ rời bỏ và nhóm cần được chăm sóc đặc biệt.</a:t>
            </a:r>
          </a:p>
          <a:p>
            <a:pPr algn="l">
              <a:lnSpc>
                <a:spcPts val="3899"/>
              </a:lnSpc>
              <a:spcBef>
                <a:spcPct val="0"/>
              </a:spcBef>
            </a:pPr>
            <a:endParaRPr lang="en-US" sz="2999" spc="-59">
              <a:solidFill>
                <a:srgbClr val="000000"/>
              </a:solidFill>
              <a:latin typeface="Cabin"/>
              <a:ea typeface="Cabin"/>
              <a:cs typeface="Cabin"/>
              <a:sym typeface="Cabin"/>
            </a:endParaRPr>
          </a:p>
          <a:p>
            <a:pPr algn="l">
              <a:lnSpc>
                <a:spcPts val="3899"/>
              </a:lnSpc>
              <a:spcBef>
                <a:spcPct val="0"/>
              </a:spcBef>
            </a:pPr>
            <a:r>
              <a:rPr lang="en-US" sz="2999" spc="-59">
                <a:solidFill>
                  <a:srgbClr val="000000"/>
                </a:solidFill>
                <a:latin typeface="Cabin"/>
                <a:ea typeface="Cabin"/>
                <a:cs typeface="Cabin"/>
                <a:sym typeface="Cabin"/>
              </a:rPr>
              <a:t> - Kết quả đạt được:</a:t>
            </a:r>
          </a:p>
          <a:p>
            <a:pPr marL="647697" lvl="1" indent="-323848" algn="l">
              <a:lnSpc>
                <a:spcPts val="3899"/>
              </a:lnSpc>
              <a:spcBef>
                <a:spcPct val="0"/>
              </a:spcBef>
              <a:buFont typeface="Arial"/>
              <a:buChar char="•"/>
            </a:pPr>
            <a:r>
              <a:rPr lang="en-US" sz="2999" spc="-59">
                <a:solidFill>
                  <a:srgbClr val="000000"/>
                </a:solidFill>
                <a:latin typeface="Cabin"/>
                <a:ea typeface="Cabin"/>
                <a:cs typeface="Cabin"/>
                <a:sym typeface="Cabin"/>
              </a:rPr>
              <a:t>Phát hiện nhóm khách có giá trị giao dịch cao nhưng sắp rời bỏ thông qua dữ liệu giảm dần tần suất mua hàng.</a:t>
            </a:r>
          </a:p>
          <a:p>
            <a:pPr marL="647697" lvl="1" indent="-323848" algn="l">
              <a:lnSpc>
                <a:spcPts val="3899"/>
              </a:lnSpc>
              <a:spcBef>
                <a:spcPct val="0"/>
              </a:spcBef>
              <a:buFont typeface="Arial"/>
              <a:buChar char="•"/>
            </a:pPr>
            <a:r>
              <a:rPr lang="en-US" sz="2999" spc="-59">
                <a:solidFill>
                  <a:srgbClr val="000000"/>
                </a:solidFill>
                <a:latin typeface="Cabin"/>
                <a:ea typeface="Cabin"/>
                <a:cs typeface="Cabin"/>
                <a:sym typeface="Cabin"/>
              </a:rPr>
              <a:t>Xây dựng danh sách khách hàng trung thành để triển khai chương trình “thành viên VIP”.</a:t>
            </a:r>
          </a:p>
          <a:p>
            <a:pPr marL="647697" lvl="1" indent="-323848" algn="l">
              <a:lnSpc>
                <a:spcPts val="3899"/>
              </a:lnSpc>
              <a:spcBef>
                <a:spcPct val="0"/>
              </a:spcBef>
              <a:buFont typeface="Arial"/>
              <a:buChar char="•"/>
            </a:pPr>
            <a:r>
              <a:rPr lang="en-US" sz="2999" spc="-59">
                <a:solidFill>
                  <a:srgbClr val="000000"/>
                </a:solidFill>
                <a:latin typeface="Cabin"/>
                <a:ea typeface="Cabin"/>
                <a:cs typeface="Cabin"/>
                <a:sym typeface="Cabin"/>
              </a:rPr>
              <a:t>Ưu tiên hỗ trợ nhóm khách hàng tiềm năng để tăng tỷ lệ chuyển đổi.</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321685" y="3204515"/>
            <a:ext cx="7717682" cy="4176302"/>
          </a:xfrm>
          <a:custGeom>
            <a:avLst/>
            <a:gdLst/>
            <a:ahLst/>
            <a:cxnLst/>
            <a:rect l="l" t="t" r="r" b="b"/>
            <a:pathLst>
              <a:path w="7717682" h="4176302">
                <a:moveTo>
                  <a:pt x="0" y="0"/>
                </a:moveTo>
                <a:lnTo>
                  <a:pt x="7717682" y="0"/>
                </a:lnTo>
                <a:lnTo>
                  <a:pt x="7717682" y="4176301"/>
                </a:lnTo>
                <a:lnTo>
                  <a:pt x="0" y="4176301"/>
                </a:lnTo>
                <a:lnTo>
                  <a:pt x="0" y="0"/>
                </a:lnTo>
                <a:close/>
              </a:path>
            </a:pathLst>
          </a:custGeom>
          <a:blipFill>
            <a:blip r:embed="rId2"/>
            <a:stretch>
              <a:fillRect t="-192" r="-883" b="-192"/>
            </a:stretch>
          </a:blipFill>
        </p:spPr>
      </p:sp>
      <p:sp>
        <p:nvSpPr>
          <p:cNvPr id="3" name="TextBox 3"/>
          <p:cNvSpPr txBox="1"/>
          <p:nvPr/>
        </p:nvSpPr>
        <p:spPr>
          <a:xfrm>
            <a:off x="0" y="962025"/>
            <a:ext cx="15889241" cy="981075"/>
          </a:xfrm>
          <a:prstGeom prst="rect">
            <a:avLst/>
          </a:prstGeom>
        </p:spPr>
        <p:txBody>
          <a:bodyPr lIns="0" tIns="0" rIns="0" bIns="0" rtlCol="0" anchor="t">
            <a:spAutoFit/>
          </a:bodyPr>
          <a:lstStyle/>
          <a:p>
            <a:pPr algn="ctr">
              <a:lnSpc>
                <a:spcPts val="7800"/>
              </a:lnSpc>
              <a:spcBef>
                <a:spcPct val="0"/>
              </a:spcBef>
            </a:pPr>
            <a:r>
              <a:rPr lang="en-US" sz="6000" b="1" spc="-120">
                <a:solidFill>
                  <a:srgbClr val="1836B2"/>
                </a:solidFill>
                <a:latin typeface="Cabin Bold"/>
                <a:ea typeface="Cabin Bold"/>
                <a:cs typeface="Cabin Bold"/>
                <a:sym typeface="Cabin Bold"/>
              </a:rPr>
              <a:t>4. Ra quyết định chiến lược dựa trên dữ liệu</a:t>
            </a:r>
          </a:p>
        </p:txBody>
      </p:sp>
      <p:sp>
        <p:nvSpPr>
          <p:cNvPr id="4" name="TextBox 4"/>
          <p:cNvSpPr txBox="1"/>
          <p:nvPr/>
        </p:nvSpPr>
        <p:spPr>
          <a:xfrm>
            <a:off x="1028700" y="2854265"/>
            <a:ext cx="8557450" cy="4971297"/>
          </a:xfrm>
          <a:prstGeom prst="rect">
            <a:avLst/>
          </a:prstGeom>
        </p:spPr>
        <p:txBody>
          <a:bodyPr lIns="0" tIns="0" rIns="0" bIns="0" rtlCol="0" anchor="t">
            <a:spAutoFit/>
          </a:bodyPr>
          <a:lstStyle/>
          <a:p>
            <a:pPr algn="just">
              <a:lnSpc>
                <a:spcPts val="3899"/>
              </a:lnSpc>
              <a:spcBef>
                <a:spcPct val="0"/>
              </a:spcBef>
            </a:pPr>
            <a:r>
              <a:rPr lang="en-US" sz="2999" spc="-59">
                <a:solidFill>
                  <a:srgbClr val="000000"/>
                </a:solidFill>
                <a:latin typeface="Cabin"/>
                <a:ea typeface="Cabin"/>
                <a:cs typeface="Cabin"/>
                <a:sym typeface="Cabin"/>
              </a:rPr>
              <a:t> - Dùng kết quả phân tích để hỗ trợ các quyết định về sản phẩm, kênh phân phối và chiến dịch kinh doanh.</a:t>
            </a:r>
          </a:p>
          <a:p>
            <a:pPr algn="just">
              <a:lnSpc>
                <a:spcPts val="3899"/>
              </a:lnSpc>
              <a:spcBef>
                <a:spcPct val="0"/>
              </a:spcBef>
            </a:pPr>
            <a:endParaRPr lang="en-US" sz="2999" spc="-59">
              <a:solidFill>
                <a:srgbClr val="000000"/>
              </a:solidFill>
              <a:latin typeface="Cabin"/>
              <a:ea typeface="Cabin"/>
              <a:cs typeface="Cabin"/>
              <a:sym typeface="Cabin"/>
            </a:endParaRPr>
          </a:p>
          <a:p>
            <a:pPr algn="just">
              <a:lnSpc>
                <a:spcPts val="3899"/>
              </a:lnSpc>
              <a:spcBef>
                <a:spcPct val="0"/>
              </a:spcBef>
            </a:pPr>
            <a:r>
              <a:rPr lang="en-US" sz="2999" spc="-59">
                <a:solidFill>
                  <a:srgbClr val="000000"/>
                </a:solidFill>
                <a:latin typeface="Cabin"/>
                <a:ea typeface="Cabin"/>
                <a:cs typeface="Cabin"/>
                <a:sym typeface="Cabin"/>
              </a:rPr>
              <a:t> - Kết quả đạt được:</a:t>
            </a:r>
          </a:p>
          <a:p>
            <a:pPr marL="647697" lvl="1" indent="-323848" algn="just">
              <a:lnSpc>
                <a:spcPts val="3899"/>
              </a:lnSpc>
              <a:spcBef>
                <a:spcPct val="0"/>
              </a:spcBef>
              <a:buFont typeface="Arial"/>
              <a:buChar char="•"/>
            </a:pPr>
            <a:r>
              <a:rPr lang="en-US" sz="2999" spc="-59">
                <a:solidFill>
                  <a:srgbClr val="000000"/>
                </a:solidFill>
                <a:latin typeface="Cabin"/>
                <a:ea typeface="Cabin"/>
                <a:cs typeface="Cabin"/>
                <a:sym typeface="Cabin"/>
              </a:rPr>
              <a:t>Điều chỉnh danh mục sản phẩm theo nhóm khách hàng có nhu cầu cao.</a:t>
            </a:r>
          </a:p>
          <a:p>
            <a:pPr marL="647697" lvl="1" indent="-323848" algn="just">
              <a:lnSpc>
                <a:spcPts val="3899"/>
              </a:lnSpc>
              <a:spcBef>
                <a:spcPct val="0"/>
              </a:spcBef>
              <a:buFont typeface="Arial"/>
              <a:buChar char="•"/>
            </a:pPr>
            <a:r>
              <a:rPr lang="en-US" sz="2999" spc="-59">
                <a:solidFill>
                  <a:srgbClr val="000000"/>
                </a:solidFill>
                <a:latin typeface="Cabin"/>
                <a:ea typeface="Cabin"/>
                <a:cs typeface="Cabin"/>
                <a:sym typeface="Cabin"/>
              </a:rPr>
              <a:t>Tập trung phát triển các kênh bán có tỷ lệ chuyển đổi tốt theo từng phân khúc.</a:t>
            </a:r>
          </a:p>
          <a:p>
            <a:pPr marL="647697" lvl="1" indent="-323848" algn="just">
              <a:lnSpc>
                <a:spcPts val="3899"/>
              </a:lnSpc>
              <a:spcBef>
                <a:spcPct val="0"/>
              </a:spcBef>
              <a:buFont typeface="Arial"/>
              <a:buChar char="•"/>
            </a:pPr>
            <a:r>
              <a:rPr lang="en-US" sz="2999" spc="-59">
                <a:solidFill>
                  <a:srgbClr val="000000"/>
                </a:solidFill>
                <a:latin typeface="Cabin"/>
                <a:ea typeface="Cabin"/>
                <a:cs typeface="Cabin"/>
                <a:sym typeface="Cabin"/>
              </a:rPr>
              <a:t>Đưa ra chiến dịch giữ chân khách hàng dựa trên xu hướng hành vi đã phân tích.</a:t>
            </a:r>
          </a:p>
        </p:txBody>
      </p:sp>
      <p:grpSp>
        <p:nvGrpSpPr>
          <p:cNvPr id="5" name="Group 5"/>
          <p:cNvGrpSpPr/>
          <p:nvPr/>
        </p:nvGrpSpPr>
        <p:grpSpPr>
          <a:xfrm>
            <a:off x="11160005" y="6976196"/>
            <a:ext cx="5743203" cy="404620"/>
            <a:chOff x="0" y="0"/>
            <a:chExt cx="1512613" cy="106567"/>
          </a:xfrm>
        </p:grpSpPr>
        <p:sp>
          <p:nvSpPr>
            <p:cNvPr id="6" name="Freeform 6"/>
            <p:cNvSpPr/>
            <p:nvPr/>
          </p:nvSpPr>
          <p:spPr>
            <a:xfrm>
              <a:off x="0" y="0"/>
              <a:ext cx="1512613" cy="106567"/>
            </a:xfrm>
            <a:custGeom>
              <a:avLst/>
              <a:gdLst/>
              <a:ahLst/>
              <a:cxnLst/>
              <a:rect l="l" t="t" r="r" b="b"/>
              <a:pathLst>
                <a:path w="1512613" h="106567">
                  <a:moveTo>
                    <a:pt x="22916" y="0"/>
                  </a:moveTo>
                  <a:lnTo>
                    <a:pt x="1489697" y="0"/>
                  </a:lnTo>
                  <a:cubicBezTo>
                    <a:pt x="1502353" y="0"/>
                    <a:pt x="1512613" y="10260"/>
                    <a:pt x="1512613" y="22916"/>
                  </a:cubicBezTo>
                  <a:lnTo>
                    <a:pt x="1512613" y="83650"/>
                  </a:lnTo>
                  <a:cubicBezTo>
                    <a:pt x="1512613" y="89728"/>
                    <a:pt x="1510199" y="95557"/>
                    <a:pt x="1505901" y="99855"/>
                  </a:cubicBezTo>
                  <a:cubicBezTo>
                    <a:pt x="1501604" y="104152"/>
                    <a:pt x="1495775" y="106567"/>
                    <a:pt x="1489697" y="106567"/>
                  </a:cubicBezTo>
                  <a:lnTo>
                    <a:pt x="22916" y="106567"/>
                  </a:lnTo>
                  <a:cubicBezTo>
                    <a:pt x="16838" y="106567"/>
                    <a:pt x="11010" y="104152"/>
                    <a:pt x="6712" y="99855"/>
                  </a:cubicBezTo>
                  <a:cubicBezTo>
                    <a:pt x="2414" y="95557"/>
                    <a:pt x="0" y="89728"/>
                    <a:pt x="0" y="83650"/>
                  </a:cubicBezTo>
                  <a:lnTo>
                    <a:pt x="0" y="22916"/>
                  </a:lnTo>
                  <a:cubicBezTo>
                    <a:pt x="0" y="16838"/>
                    <a:pt x="2414" y="11010"/>
                    <a:pt x="6712" y="6712"/>
                  </a:cubicBezTo>
                  <a:cubicBezTo>
                    <a:pt x="11010" y="2414"/>
                    <a:pt x="16838" y="0"/>
                    <a:pt x="22916" y="0"/>
                  </a:cubicBezTo>
                  <a:close/>
                </a:path>
              </a:pathLst>
            </a:custGeom>
            <a:solidFill>
              <a:srgbClr val="FFFFFF"/>
            </a:solidFill>
          </p:spPr>
        </p:sp>
        <p:sp>
          <p:nvSpPr>
            <p:cNvPr id="7" name="TextBox 7"/>
            <p:cNvSpPr txBox="1"/>
            <p:nvPr/>
          </p:nvSpPr>
          <p:spPr>
            <a:xfrm>
              <a:off x="0" y="-38100"/>
              <a:ext cx="1512613" cy="144667"/>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a:off x="7275140" y="8690984"/>
            <a:ext cx="4434864" cy="4392438"/>
            <a:chOff x="0" y="0"/>
            <a:chExt cx="5423989" cy="5372100"/>
          </a:xfrm>
        </p:grpSpPr>
        <p:sp>
          <p:nvSpPr>
            <p:cNvPr id="3" name="Freeform 3"/>
            <p:cNvSpPr/>
            <p:nvPr/>
          </p:nvSpPr>
          <p:spPr>
            <a:xfrm>
              <a:off x="0" y="0"/>
              <a:ext cx="5423989" cy="5372100"/>
            </a:xfrm>
            <a:custGeom>
              <a:avLst/>
              <a:gdLst/>
              <a:ahLst/>
              <a:cxnLst/>
              <a:rect l="l" t="t" r="r" b="b"/>
              <a:pathLst>
                <a:path w="5423989" h="5372100">
                  <a:moveTo>
                    <a:pt x="3873319" y="0"/>
                  </a:moveTo>
                  <a:lnTo>
                    <a:pt x="1550670" y="0"/>
                  </a:lnTo>
                  <a:lnTo>
                    <a:pt x="0" y="2686050"/>
                  </a:lnTo>
                  <a:lnTo>
                    <a:pt x="1550670" y="5372100"/>
                  </a:lnTo>
                  <a:lnTo>
                    <a:pt x="3873319" y="5372100"/>
                  </a:lnTo>
                  <a:lnTo>
                    <a:pt x="5423989" y="2686050"/>
                  </a:lnTo>
                  <a:lnTo>
                    <a:pt x="3873319" y="0"/>
                  </a:lnTo>
                  <a:close/>
                </a:path>
              </a:pathLst>
            </a:custGeom>
            <a:solidFill>
              <a:srgbClr val="A066CB"/>
            </a:solidFill>
          </p:spPr>
        </p:sp>
      </p:grpSp>
      <p:grpSp>
        <p:nvGrpSpPr>
          <p:cNvPr id="4" name="Group 4"/>
          <p:cNvGrpSpPr/>
          <p:nvPr/>
        </p:nvGrpSpPr>
        <p:grpSpPr>
          <a:xfrm rot="-10800000">
            <a:off x="-2180866" y="-3113068"/>
            <a:ext cx="13505732" cy="6226137"/>
            <a:chOff x="0" y="0"/>
            <a:chExt cx="11653156" cy="5372100"/>
          </a:xfrm>
        </p:grpSpPr>
        <p:sp>
          <p:nvSpPr>
            <p:cNvPr id="5" name="Freeform 5"/>
            <p:cNvSpPr/>
            <p:nvPr/>
          </p:nvSpPr>
          <p:spPr>
            <a:xfrm>
              <a:off x="0" y="0"/>
              <a:ext cx="11653155" cy="5372100"/>
            </a:xfrm>
            <a:custGeom>
              <a:avLst/>
              <a:gdLst/>
              <a:ahLst/>
              <a:cxnLst/>
              <a:rect l="l" t="t" r="r" b="b"/>
              <a:pathLst>
                <a:path w="11653155" h="5372100">
                  <a:moveTo>
                    <a:pt x="10102486" y="0"/>
                  </a:moveTo>
                  <a:lnTo>
                    <a:pt x="1550670" y="0"/>
                  </a:lnTo>
                  <a:lnTo>
                    <a:pt x="0" y="2686050"/>
                  </a:lnTo>
                  <a:lnTo>
                    <a:pt x="1550670" y="5372100"/>
                  </a:lnTo>
                  <a:lnTo>
                    <a:pt x="10102486" y="5372100"/>
                  </a:lnTo>
                  <a:lnTo>
                    <a:pt x="11653155" y="2686050"/>
                  </a:lnTo>
                  <a:lnTo>
                    <a:pt x="10102486" y="0"/>
                  </a:lnTo>
                  <a:close/>
                </a:path>
              </a:pathLst>
            </a:custGeom>
            <a:solidFill>
              <a:srgbClr val="FFFFFF"/>
            </a:solidFill>
          </p:spPr>
        </p:sp>
      </p:grpSp>
      <p:grpSp>
        <p:nvGrpSpPr>
          <p:cNvPr id="6" name="Group 6"/>
          <p:cNvGrpSpPr/>
          <p:nvPr/>
        </p:nvGrpSpPr>
        <p:grpSpPr>
          <a:xfrm>
            <a:off x="-1371602" y="-253157"/>
            <a:ext cx="12115803" cy="3339257"/>
            <a:chOff x="-361245" y="-66675"/>
            <a:chExt cx="3190993" cy="879475"/>
          </a:xfrm>
        </p:grpSpPr>
        <p:sp>
          <p:nvSpPr>
            <p:cNvPr id="7" name="Freeform 7"/>
            <p:cNvSpPr/>
            <p:nvPr/>
          </p:nvSpPr>
          <p:spPr>
            <a:xfrm>
              <a:off x="-361245" y="-33338"/>
              <a:ext cx="2500101" cy="812800"/>
            </a:xfrm>
            <a:custGeom>
              <a:avLst/>
              <a:gdLst/>
              <a:ahLst/>
              <a:cxnLst/>
              <a:rect l="l" t="t" r="r" b="b"/>
              <a:pathLst>
                <a:path w="2500101" h="812800">
                  <a:moveTo>
                    <a:pt x="0" y="0"/>
                  </a:moveTo>
                  <a:lnTo>
                    <a:pt x="2500101" y="0"/>
                  </a:lnTo>
                  <a:lnTo>
                    <a:pt x="2500101" y="812800"/>
                  </a:lnTo>
                  <a:lnTo>
                    <a:pt x="0" y="812800"/>
                  </a:lnTo>
                  <a:close/>
                </a:path>
              </a:pathLst>
            </a:custGeom>
            <a:solidFill>
              <a:srgbClr val="FFFFFF"/>
            </a:solidFill>
          </p:spPr>
        </p:sp>
        <p:sp>
          <p:nvSpPr>
            <p:cNvPr id="8" name="TextBox 8"/>
            <p:cNvSpPr txBox="1"/>
            <p:nvPr/>
          </p:nvSpPr>
          <p:spPr>
            <a:xfrm>
              <a:off x="0" y="-66675"/>
              <a:ext cx="2829748" cy="879475"/>
            </a:xfrm>
            <a:prstGeom prst="rect">
              <a:avLst/>
            </a:prstGeom>
          </p:spPr>
          <p:txBody>
            <a:bodyPr lIns="50800" tIns="50800" rIns="50800" bIns="50800" rtlCol="0" anchor="ctr"/>
            <a:lstStyle/>
            <a:p>
              <a:pPr algn="l">
                <a:lnSpc>
                  <a:spcPts val="10269"/>
                </a:lnSpc>
              </a:pPr>
              <a:r>
                <a:rPr lang="en-US" sz="6000" b="1" spc="-157">
                  <a:solidFill>
                    <a:srgbClr val="1836B2"/>
                  </a:solidFill>
                  <a:latin typeface="Cabin" panose="020B0604020202020204" charset="0"/>
                  <a:ea typeface="Faustina Medium"/>
                  <a:cs typeface="Faustina Medium"/>
                  <a:sym typeface="Faustina Medium"/>
                </a:rPr>
                <a:t>II. Chiến lược marketing hiệu quả</a:t>
              </a:r>
            </a:p>
          </p:txBody>
        </p:sp>
      </p:grpSp>
      <p:sp>
        <p:nvSpPr>
          <p:cNvPr id="9" name="TextBox 9"/>
          <p:cNvSpPr txBox="1"/>
          <p:nvPr/>
        </p:nvSpPr>
        <p:spPr>
          <a:xfrm>
            <a:off x="0" y="4384413"/>
            <a:ext cx="9144000" cy="3648389"/>
          </a:xfrm>
          <a:prstGeom prst="rect">
            <a:avLst/>
          </a:prstGeom>
        </p:spPr>
        <p:txBody>
          <a:bodyPr lIns="0" tIns="0" rIns="0" bIns="0" rtlCol="0" anchor="t">
            <a:spAutoFit/>
          </a:bodyPr>
          <a:lstStyle/>
          <a:p>
            <a:pPr marL="804291" lvl="1" indent="-402146" algn="l">
              <a:lnSpc>
                <a:spcPts val="4842"/>
              </a:lnSpc>
              <a:buAutoNum type="arabicPeriod"/>
            </a:pPr>
            <a:r>
              <a:rPr lang="en-US" sz="3700" spc="-74">
                <a:solidFill>
                  <a:srgbClr val="EDECED"/>
                </a:solidFill>
                <a:latin typeface="Cabin" panose="020B0604020202020204" charset="0"/>
                <a:ea typeface="Cabin Medium"/>
                <a:cs typeface="Cabin Medium"/>
                <a:sym typeface="Cabin Medium"/>
              </a:rPr>
              <a:t> Khái niệm cơ bản</a:t>
            </a:r>
          </a:p>
          <a:p>
            <a:pPr marL="804291" lvl="1" indent="-402146" algn="l">
              <a:lnSpc>
                <a:spcPts val="4842"/>
              </a:lnSpc>
              <a:buAutoNum type="arabicPeriod"/>
            </a:pPr>
            <a:r>
              <a:rPr lang="en-US" sz="3700" spc="-74">
                <a:solidFill>
                  <a:srgbClr val="EDECED"/>
                </a:solidFill>
                <a:latin typeface="Cabin" panose="020B0604020202020204" charset="0"/>
                <a:ea typeface="Cabin Medium"/>
                <a:cs typeface="Cabin Medium"/>
                <a:sym typeface="Cabin Medium"/>
              </a:rPr>
              <a:t> </a:t>
            </a:r>
            <a:r>
              <a:rPr lang="en-US" sz="3700" spc="-74">
                <a:solidFill>
                  <a:srgbClr val="EDECED"/>
                </a:solidFill>
                <a:latin typeface="Cabin" panose="020B0604020202020204" charset="0"/>
                <a:ea typeface="Cabin"/>
                <a:cs typeface="Cabin"/>
                <a:sym typeface="Cabin"/>
              </a:rPr>
              <a:t>Đặc trưng cơ bản</a:t>
            </a:r>
          </a:p>
          <a:p>
            <a:pPr marL="798829" lvl="1" indent="-399415" algn="l">
              <a:lnSpc>
                <a:spcPts val="4809"/>
              </a:lnSpc>
              <a:buAutoNum type="arabicPeriod"/>
            </a:pPr>
            <a:r>
              <a:rPr lang="en-US" sz="3700" spc="-73">
                <a:solidFill>
                  <a:srgbClr val="EDECED"/>
                </a:solidFill>
                <a:latin typeface="Cabin" panose="020B0604020202020204" charset="0"/>
                <a:ea typeface="Cabin"/>
                <a:cs typeface="Cabin"/>
                <a:sym typeface="Cabin"/>
              </a:rPr>
              <a:t> Tầm quan trọng của khoa học dữ liệu trong marketing</a:t>
            </a:r>
          </a:p>
          <a:p>
            <a:pPr marL="804291" lvl="1" indent="-402146" algn="l">
              <a:lnSpc>
                <a:spcPts val="4842"/>
              </a:lnSpc>
              <a:spcBef>
                <a:spcPct val="0"/>
              </a:spcBef>
              <a:buAutoNum type="arabicPeriod"/>
            </a:pPr>
            <a:r>
              <a:rPr lang="en-US" sz="3700" spc="-74">
                <a:solidFill>
                  <a:srgbClr val="EDECED"/>
                </a:solidFill>
                <a:latin typeface="Cabin" panose="020B0604020202020204" charset="0"/>
                <a:ea typeface="Cabin"/>
                <a:cs typeface="Cabin"/>
                <a:sym typeface="Cabin"/>
              </a:rPr>
              <a:t> Ứng dụng của khoa học dữ liệu trong marketing</a:t>
            </a:r>
          </a:p>
        </p:txBody>
      </p:sp>
      <p:grpSp>
        <p:nvGrpSpPr>
          <p:cNvPr id="10" name="Group 10"/>
          <p:cNvGrpSpPr>
            <a:grpSpLocks noChangeAspect="1"/>
          </p:cNvGrpSpPr>
          <p:nvPr/>
        </p:nvGrpSpPr>
        <p:grpSpPr>
          <a:xfrm>
            <a:off x="9687589" y="157738"/>
            <a:ext cx="11515062" cy="9971525"/>
            <a:chOff x="0" y="0"/>
            <a:chExt cx="4282440" cy="3708400"/>
          </a:xfrm>
        </p:grpSpPr>
        <p:sp>
          <p:nvSpPr>
            <p:cNvPr id="11" name="Freeform 1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t="-7739" b="-7739"/>
              </a:stretch>
            </a:blipFill>
          </p:spPr>
        </p:sp>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TotalTime>
  <Words>2558</Words>
  <Application>Microsoft Office PowerPoint</Application>
  <PresentationFormat>Custom</PresentationFormat>
  <Paragraphs>205</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Cabin</vt:lpstr>
      <vt:lpstr>Cabin Semi-Bold</vt:lpstr>
      <vt:lpstr>Arial</vt:lpstr>
      <vt:lpstr>Cabin Bold</vt:lpstr>
      <vt:lpstr>Calibri</vt:lpstr>
      <vt:lpstr>Cabin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NCKH </dc:title>
  <cp:lastModifiedBy>Thảo Đậu</cp:lastModifiedBy>
  <cp:revision>5</cp:revision>
  <dcterms:created xsi:type="dcterms:W3CDTF">2006-08-16T00:00:00Z</dcterms:created>
  <dcterms:modified xsi:type="dcterms:W3CDTF">2025-05-06T07:50:53Z</dcterms:modified>
  <dc:identifier>DAGjAapVZuw</dc:identifier>
</cp:coreProperties>
</file>